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96" r:id="rId1"/>
  </p:sldMasterIdLst>
  <p:notesMasterIdLst>
    <p:notesMasterId r:id="rId31"/>
  </p:notesMasterIdLst>
  <p:sldIdLst>
    <p:sldId id="256" r:id="rId2"/>
    <p:sldId id="284" r:id="rId3"/>
    <p:sldId id="317" r:id="rId4"/>
    <p:sldId id="292" r:id="rId5"/>
    <p:sldId id="293" r:id="rId6"/>
    <p:sldId id="259" r:id="rId7"/>
    <p:sldId id="306" r:id="rId8"/>
    <p:sldId id="307" r:id="rId9"/>
    <p:sldId id="303" r:id="rId10"/>
    <p:sldId id="301" r:id="rId11"/>
    <p:sldId id="302" r:id="rId12"/>
    <p:sldId id="309" r:id="rId13"/>
    <p:sldId id="294" r:id="rId14"/>
    <p:sldId id="295" r:id="rId15"/>
    <p:sldId id="281" r:id="rId16"/>
    <p:sldId id="297" r:id="rId17"/>
    <p:sldId id="261" r:id="rId18"/>
    <p:sldId id="310" r:id="rId19"/>
    <p:sldId id="290" r:id="rId20"/>
    <p:sldId id="289" r:id="rId21"/>
    <p:sldId id="316" r:id="rId22"/>
    <p:sldId id="265" r:id="rId23"/>
    <p:sldId id="321" r:id="rId24"/>
    <p:sldId id="325" r:id="rId25"/>
    <p:sldId id="322" r:id="rId26"/>
    <p:sldId id="323" r:id="rId27"/>
    <p:sldId id="305" r:id="rId28"/>
    <p:sldId id="304" r:id="rId29"/>
    <p:sldId id="314" r:id="rId30"/>
  </p:sldIdLst>
  <p:sldSz cx="12192000" cy="6858000"/>
  <p:notesSz cx="6858000" cy="9144000"/>
  <p:embeddedFontLst>
    <p:embeddedFont>
      <p:font typeface="Calibri" panose="020F0502020204030204" pitchFamily="34" charset="0"/>
      <p:regular r:id="rId32"/>
      <p:bold r:id="rId33"/>
      <p:italic r:id="rId34"/>
      <p:boldItalic r:id="rId35"/>
    </p:embeddedFont>
    <p:embeddedFont>
      <p:font typeface="Cambria Math" panose="02040503050406030204" pitchFamily="18" charset="0"/>
      <p:regular r:id="rId36"/>
    </p:embeddedFont>
    <p:embeddedFont>
      <p:font typeface="Calibri Light" panose="020F0302020204030204" pitchFamily="34" charset="0"/>
      <p:regular r:id="rId37"/>
      <p:italic r:id="rId38"/>
    </p:embeddedFont>
    <p:embeddedFont>
      <p:font typeface="Josefin Sans" panose="020B0604020202020204" charset="0"/>
      <p:regular r:id="rId39"/>
      <p:bold r:id="rId40"/>
      <p:italic r:id="rId41"/>
      <p:boldItalic r:id="rId4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C85F2"/>
    <a:srgbClr val="FFFFFF"/>
    <a:srgbClr val="9966FF"/>
    <a:srgbClr val="0066FF"/>
    <a:srgbClr val="FF00FF"/>
    <a:srgbClr val="6DA8DB"/>
    <a:srgbClr val="1064C0"/>
    <a:srgbClr val="2F8E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984" autoAdjust="0"/>
    <p:restoredTop sz="68325" autoAdjust="0"/>
  </p:normalViewPr>
  <p:slideViewPr>
    <p:cSldViewPr snapToGrid="0">
      <p:cViewPr varScale="1">
        <p:scale>
          <a:sx n="90" d="100"/>
          <a:sy n="90" d="100"/>
        </p:scale>
        <p:origin x="116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3.fntdata"/><Relationship Id="rId42" Type="http://schemas.openxmlformats.org/officeDocument/2006/relationships/font" Target="fonts/font11.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font" Target="fonts/font7.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font" Target="fonts/font6.fntdata"/><Relationship Id="rId40" Type="http://schemas.openxmlformats.org/officeDocument/2006/relationships/font" Target="fonts/font9.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CA452A-FC9A-4022-A3E6-5A0019C0B2DD}" type="datetimeFigureOut">
              <a:rPr lang="en-US" smtClean="0"/>
              <a:t>10/28/2013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1ABB7E-D066-4637-B9F4-8A46F44AC3C9}" type="slidenum">
              <a:rPr lang="en-US" smtClean="0"/>
              <a:t>‹#›</a:t>
            </a:fld>
            <a:endParaRPr lang="en-US" dirty="0"/>
          </a:p>
        </p:txBody>
      </p:sp>
    </p:spTree>
    <p:extLst>
      <p:ext uri="{BB962C8B-B14F-4D97-AF65-F5344CB8AC3E}">
        <p14:creationId xmlns:p14="http://schemas.microsoft.com/office/powerpoint/2010/main" val="42390393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a:t>
            </a:r>
            <a:r>
              <a:rPr lang="en-US" baseline="0" dirty="0" smtClean="0"/>
              <a:t> afternoon, today I am going to present this paper, visual analysis of topic competition on social media</a:t>
            </a:r>
          </a:p>
          <a:p>
            <a:endParaRPr lang="en-US" baseline="0" dirty="0" smtClean="0"/>
          </a:p>
          <a:p>
            <a:r>
              <a:rPr lang="en-US" baseline="0" dirty="0" smtClean="0"/>
              <a:t>This is a collaborative work with </a:t>
            </a:r>
            <a:r>
              <a:rPr lang="en-US" baseline="0" dirty="0" err="1" smtClean="0"/>
              <a:t>dr</a:t>
            </a:r>
            <a:r>
              <a:rPr lang="en-US" baseline="0" dirty="0" smtClean="0"/>
              <a:t> …</a:t>
            </a:r>
          </a:p>
        </p:txBody>
      </p:sp>
      <p:sp>
        <p:nvSpPr>
          <p:cNvPr id="4" name="Slide Number Placeholder 3"/>
          <p:cNvSpPr>
            <a:spLocks noGrp="1"/>
          </p:cNvSpPr>
          <p:nvPr>
            <p:ph type="sldNum" sz="quarter" idx="10"/>
          </p:nvPr>
        </p:nvSpPr>
        <p:spPr/>
        <p:txBody>
          <a:bodyPr/>
          <a:lstStyle/>
          <a:p>
            <a:fld id="{DF1ABB7E-D066-4637-B9F4-8A46F44AC3C9}" type="slidenum">
              <a:rPr lang="en-US" smtClean="0"/>
              <a:t>1</a:t>
            </a:fld>
            <a:endParaRPr lang="en-US" dirty="0"/>
          </a:p>
        </p:txBody>
      </p:sp>
    </p:spTree>
    <p:extLst>
      <p:ext uri="{BB962C8B-B14F-4D97-AF65-F5344CB8AC3E}">
        <p14:creationId xmlns:p14="http://schemas.microsoft.com/office/powerpoint/2010/main" val="1554618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We analyze the changing volume of the tweet streams then.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The results is a set of measurement 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endParaRPr lang="en-US" baseline="0" dirty="0" smtClean="0"/>
          </a:p>
        </p:txBody>
      </p:sp>
      <p:sp>
        <p:nvSpPr>
          <p:cNvPr id="4" name="Slide Number Placeholder 3"/>
          <p:cNvSpPr>
            <a:spLocks noGrp="1"/>
          </p:cNvSpPr>
          <p:nvPr>
            <p:ph type="sldNum" sz="quarter" idx="10"/>
          </p:nvPr>
        </p:nvSpPr>
        <p:spPr/>
        <p:txBody>
          <a:bodyPr/>
          <a:lstStyle/>
          <a:p>
            <a:fld id="{DF1ABB7E-D066-4637-B9F4-8A46F44AC3C9}" type="slidenum">
              <a:rPr lang="en-US" smtClean="0"/>
              <a:t>10</a:t>
            </a:fld>
            <a:endParaRPr lang="en-US" dirty="0"/>
          </a:p>
        </p:txBody>
      </p:sp>
    </p:spTree>
    <p:extLst>
      <p:ext uri="{BB962C8B-B14F-4D97-AF65-F5344CB8AC3E}">
        <p14:creationId xmlns:p14="http://schemas.microsoft.com/office/powerpoint/2010/main" val="2696138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After</a:t>
            </a:r>
            <a:r>
              <a:rPr lang="en-US" baseline="0" dirty="0" smtClean="0"/>
              <a:t> the modeling and analysis have been done.</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baseline="0" dirty="0" smtClean="0"/>
              <a:t>The information including the dynamic relation between the opinion leaders and the topics and the competitiveness of the topics   will be displayed in a timeline visualization, </a:t>
            </a:r>
          </a:p>
          <a:p>
            <a:endParaRPr lang="en-US" baseline="0" dirty="0" smtClean="0"/>
          </a:p>
          <a:p>
            <a:r>
              <a:rPr lang="en-US" baseline="0" dirty="0" smtClean="0"/>
              <a:t>Which is linked  to two other views : the word cloud and the raw tweets list, that will allow the users to further investigate reasons behind the temporal trends</a:t>
            </a:r>
            <a:endParaRPr lang="en-US" dirty="0"/>
          </a:p>
        </p:txBody>
      </p:sp>
      <p:sp>
        <p:nvSpPr>
          <p:cNvPr id="4" name="Slide Number Placeholder 3"/>
          <p:cNvSpPr>
            <a:spLocks noGrp="1"/>
          </p:cNvSpPr>
          <p:nvPr>
            <p:ph type="sldNum" sz="quarter" idx="10"/>
          </p:nvPr>
        </p:nvSpPr>
        <p:spPr/>
        <p:txBody>
          <a:bodyPr/>
          <a:lstStyle/>
          <a:p>
            <a:fld id="{DF1ABB7E-D066-4637-B9F4-8A46F44AC3C9}" type="slidenum">
              <a:rPr lang="en-US" smtClean="0"/>
              <a:t>11</a:t>
            </a:fld>
            <a:endParaRPr lang="en-US" dirty="0"/>
          </a:p>
        </p:txBody>
      </p:sp>
    </p:spTree>
    <p:extLst>
      <p:ext uri="{BB962C8B-B14F-4D97-AF65-F5344CB8AC3E}">
        <p14:creationId xmlns:p14="http://schemas.microsoft.com/office/powerpoint/2010/main" val="134331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 will start</a:t>
            </a:r>
            <a:r>
              <a:rPr lang="en-US" baseline="0" dirty="0" smtClean="0"/>
              <a:t> from the topic competition model</a:t>
            </a:r>
            <a:endParaRPr lang="en-US" dirty="0" smtClean="0"/>
          </a:p>
          <a:p>
            <a:r>
              <a:rPr lang="en-US" dirty="0" smtClean="0"/>
              <a:t>Our model is an extension</a:t>
            </a:r>
            <a:r>
              <a:rPr lang="en-US" baseline="0" dirty="0" smtClean="0"/>
              <a:t> of a topic competition model on traditional media. </a:t>
            </a:r>
          </a:p>
          <a:p>
            <a:r>
              <a:rPr lang="en-US" baseline="0" dirty="0" smtClean="0"/>
              <a:t>It is a time series model states that </a:t>
            </a:r>
          </a:p>
          <a:p>
            <a:r>
              <a:rPr lang="en-US" baseline="0" dirty="0" smtClean="0"/>
              <a:t>the change in the amount of public attention on a topic i</a:t>
            </a:r>
          </a:p>
          <a:p>
            <a:r>
              <a:rPr lang="en-US" baseline="0" dirty="0" smtClean="0"/>
              <a:t>results from two competing effects</a:t>
            </a:r>
          </a:p>
        </p:txBody>
      </p:sp>
      <p:sp>
        <p:nvSpPr>
          <p:cNvPr id="4" name="Slide Number Placeholder 3"/>
          <p:cNvSpPr>
            <a:spLocks noGrp="1"/>
          </p:cNvSpPr>
          <p:nvPr>
            <p:ph type="sldNum" sz="quarter" idx="10"/>
          </p:nvPr>
        </p:nvSpPr>
        <p:spPr/>
        <p:txBody>
          <a:bodyPr/>
          <a:lstStyle/>
          <a:p>
            <a:fld id="{DF1ABB7E-D066-4637-B9F4-8A46F44AC3C9}" type="slidenum">
              <a:rPr lang="en-US" smtClean="0"/>
              <a:t>12</a:t>
            </a:fld>
            <a:endParaRPr lang="en-US" dirty="0"/>
          </a:p>
        </p:txBody>
      </p:sp>
    </p:spTree>
    <p:extLst>
      <p:ext uri="{BB962C8B-B14F-4D97-AF65-F5344CB8AC3E}">
        <p14:creationId xmlns:p14="http://schemas.microsoft.com/office/powerpoint/2010/main" val="10815779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Recruiting effect</a:t>
            </a:r>
          </a:p>
          <a:p>
            <a:r>
              <a:rPr lang="en-US" baseline="0" dirty="0" smtClean="0"/>
              <a:t>Is that</a:t>
            </a:r>
            <a:endParaRPr lang="en-US" dirty="0" smtClean="0"/>
          </a:p>
          <a:p>
            <a:r>
              <a:rPr lang="en-US" dirty="0" smtClean="0"/>
              <a:t>the media coverage on issue i recruits people who are originally interested in some other issue j, </a:t>
            </a:r>
            <a:endParaRPr lang="en-US" dirty="0"/>
          </a:p>
        </p:txBody>
      </p:sp>
      <p:sp>
        <p:nvSpPr>
          <p:cNvPr id="4" name="Slide Number Placeholder 3"/>
          <p:cNvSpPr>
            <a:spLocks noGrp="1"/>
          </p:cNvSpPr>
          <p:nvPr>
            <p:ph type="sldNum" sz="quarter" idx="10"/>
          </p:nvPr>
        </p:nvSpPr>
        <p:spPr/>
        <p:txBody>
          <a:bodyPr/>
          <a:lstStyle/>
          <a:p>
            <a:fld id="{DF1ABB7E-D066-4637-B9F4-8A46F44AC3C9}" type="slidenum">
              <a:rPr lang="en-US" smtClean="0"/>
              <a:t>13</a:t>
            </a:fld>
            <a:endParaRPr lang="en-US" dirty="0"/>
          </a:p>
        </p:txBody>
      </p:sp>
    </p:spTree>
    <p:extLst>
      <p:ext uri="{BB962C8B-B14F-4D97-AF65-F5344CB8AC3E}">
        <p14:creationId xmlns:p14="http://schemas.microsoft.com/office/powerpoint/2010/main" val="36030359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distraction effect </a:t>
            </a:r>
          </a:p>
          <a:p>
            <a:r>
              <a:rPr lang="en-US" baseline="0" dirty="0" smtClean="0"/>
              <a:t>Is how</a:t>
            </a:r>
            <a:endParaRPr lang="en-US" dirty="0" smtClean="0"/>
          </a:p>
          <a:p>
            <a:r>
              <a:rPr lang="en-US" dirty="0" smtClean="0"/>
              <a:t>the media coverage on other issue j distracts people who are originally interested in issue i.</a:t>
            </a:r>
          </a:p>
          <a:p>
            <a:endParaRPr lang="en-US" dirty="0"/>
          </a:p>
        </p:txBody>
      </p:sp>
      <p:sp>
        <p:nvSpPr>
          <p:cNvPr id="4" name="Slide Number Placeholder 3"/>
          <p:cNvSpPr>
            <a:spLocks noGrp="1"/>
          </p:cNvSpPr>
          <p:nvPr>
            <p:ph type="sldNum" sz="quarter" idx="10"/>
          </p:nvPr>
        </p:nvSpPr>
        <p:spPr/>
        <p:txBody>
          <a:bodyPr/>
          <a:lstStyle/>
          <a:p>
            <a:fld id="{DF1ABB7E-D066-4637-B9F4-8A46F44AC3C9}" type="slidenum">
              <a:rPr lang="en-US" smtClean="0"/>
              <a:t>14</a:t>
            </a:fld>
            <a:endParaRPr lang="en-US" dirty="0"/>
          </a:p>
        </p:txBody>
      </p:sp>
    </p:spTree>
    <p:extLst>
      <p:ext uri="{BB962C8B-B14F-4D97-AF65-F5344CB8AC3E}">
        <p14:creationId xmlns:p14="http://schemas.microsoft.com/office/powerpoint/2010/main" val="16497994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a:t>
            </a:r>
            <a:r>
              <a:rPr lang="en-US" baseline="0" dirty="0" smtClean="0"/>
              <a:t> social media , the situation could be more complex. instead of  a single media coverage term, we now have a set of different types of opinion leaders who could be politicians, grassroots, or the accounts of traditional media on social media such as </a:t>
            </a:r>
            <a:r>
              <a:rPr lang="en-US" baseline="0" dirty="0" err="1" smtClean="0"/>
              <a:t>cnn</a:t>
            </a:r>
            <a:r>
              <a:rPr lang="en-US" baseline="0" dirty="0" smtClean="0"/>
              <a:t> or </a:t>
            </a:r>
            <a:r>
              <a:rPr lang="en-US" baseline="0" dirty="0" err="1" smtClean="0"/>
              <a:t>nyt</a:t>
            </a:r>
            <a:r>
              <a:rPr lang="en-US" baseline="0" dirty="0" smtClean="0"/>
              <a:t>, this also accounts for the two step information flow.</a:t>
            </a:r>
          </a:p>
          <a:p>
            <a:endParaRPr lang="en-US" baseline="0" dirty="0" smtClean="0"/>
          </a:p>
          <a:p>
            <a:r>
              <a:rPr lang="en-US" baseline="0" dirty="0" smtClean="0"/>
              <a:t>So the original model , which contains a single influence source which is the mass  media</a:t>
            </a:r>
          </a:p>
          <a:p>
            <a:r>
              <a:rPr lang="en-US" baseline="0" dirty="0" smtClean="0"/>
              <a:t>Is replaced by a set of different opinion leader groups on social media</a:t>
            </a:r>
          </a:p>
          <a:p>
            <a:endParaRPr lang="en-US" baseline="0" dirty="0" smtClean="0"/>
          </a:p>
        </p:txBody>
      </p:sp>
      <p:sp>
        <p:nvSpPr>
          <p:cNvPr id="4" name="Slide Number Placeholder 3"/>
          <p:cNvSpPr>
            <a:spLocks noGrp="1"/>
          </p:cNvSpPr>
          <p:nvPr>
            <p:ph type="sldNum" sz="quarter" idx="10"/>
          </p:nvPr>
        </p:nvSpPr>
        <p:spPr/>
        <p:txBody>
          <a:bodyPr/>
          <a:lstStyle/>
          <a:p>
            <a:fld id="{DF1ABB7E-D066-4637-B9F4-8A46F44AC3C9}" type="slidenum">
              <a:rPr lang="en-US" smtClean="0"/>
              <a:t>15</a:t>
            </a:fld>
            <a:endParaRPr lang="en-US" dirty="0"/>
          </a:p>
        </p:txBody>
      </p:sp>
    </p:spTree>
    <p:extLst>
      <p:ext uri="{BB962C8B-B14F-4D97-AF65-F5344CB8AC3E}">
        <p14:creationId xmlns:p14="http://schemas.microsoft.com/office/powerpoint/2010/main" val="42851772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a:t>
            </a:r>
            <a:r>
              <a:rPr lang="en-US" baseline="0" dirty="0" smtClean="0"/>
              <a:t> this is the extended topic competition model on social media. </a:t>
            </a:r>
          </a:p>
          <a:p>
            <a:r>
              <a:rPr lang="en-US" baseline="0" dirty="0" smtClean="0"/>
              <a:t>It takes into account the heterogeneous influence sources in social media</a:t>
            </a:r>
          </a:p>
          <a:p>
            <a:r>
              <a:rPr lang="en-US" baseline="0" dirty="0" smtClean="0"/>
              <a:t>There are recruiting term and distraction term, and also additionally an auto-regression  term</a:t>
            </a:r>
          </a:p>
          <a:p>
            <a:endParaRPr lang="en-US" baseline="0" dirty="0" smtClean="0"/>
          </a:p>
          <a:p>
            <a:r>
              <a:rPr lang="en-US" baseline="0" dirty="0" smtClean="0"/>
              <a:t>The competitiveness of a topic and the influence or the recruitment effect of a  particular opinion leader group on that topic is obtained through r square decomposition</a:t>
            </a:r>
          </a:p>
          <a:p>
            <a:endParaRPr lang="en-US" baseline="0" dirty="0" smtClean="0"/>
          </a:p>
          <a:p>
            <a:r>
              <a:rPr lang="en-US" baseline="0" dirty="0" smtClean="0"/>
              <a:t>The topic competitiveness is how much variance in the popularity of a topic is accounted by the recruiting term in the equation.</a:t>
            </a:r>
          </a:p>
          <a:p>
            <a:endParaRPr lang="en-US" baseline="0" dirty="0"/>
          </a:p>
          <a:p>
            <a:endParaRPr lang="en-US" baseline="0" dirty="0" smtClean="0"/>
          </a:p>
        </p:txBody>
      </p:sp>
      <p:sp>
        <p:nvSpPr>
          <p:cNvPr id="4" name="Slide Number Placeholder 3"/>
          <p:cNvSpPr>
            <a:spLocks noGrp="1"/>
          </p:cNvSpPr>
          <p:nvPr>
            <p:ph type="sldNum" sz="quarter" idx="10"/>
          </p:nvPr>
        </p:nvSpPr>
        <p:spPr/>
        <p:txBody>
          <a:bodyPr/>
          <a:lstStyle/>
          <a:p>
            <a:fld id="{DF1ABB7E-D066-4637-B9F4-8A46F44AC3C9}" type="slidenum">
              <a:rPr lang="en-US" smtClean="0"/>
              <a:t>16</a:t>
            </a:fld>
            <a:endParaRPr lang="en-US" dirty="0"/>
          </a:p>
        </p:txBody>
      </p:sp>
    </p:spTree>
    <p:extLst>
      <p:ext uri="{BB962C8B-B14F-4D97-AF65-F5344CB8AC3E}">
        <p14:creationId xmlns:p14="http://schemas.microsoft.com/office/powerpoint/2010/main" val="21905398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second part of the quantitative modeling approach concerns about how the opinion leaders shift their attention among the topics.</a:t>
            </a:r>
          </a:p>
          <a:p>
            <a:r>
              <a:rPr lang="en-US" baseline="0" dirty="0" smtClean="0"/>
              <a:t>While for a single user, we could hardly say exactly how much of his attention transits from a topic I to a topic j, it is possible to estimate a transition trend for a group of users, </a:t>
            </a:r>
          </a:p>
          <a:p>
            <a:r>
              <a:rPr lang="en-US" baseline="0" dirty="0" smtClean="0"/>
              <a:t>When there are k topics, the overall transition trend among adjacent time steps can be described mathematically as a matrix with k times k entries.</a:t>
            </a:r>
          </a:p>
          <a:p>
            <a:r>
              <a:rPr lang="en-US" baseline="0" dirty="0" smtClean="0"/>
              <a:t>entry ij is the amount of transition from topic i to j</a:t>
            </a:r>
          </a:p>
          <a:p>
            <a:r>
              <a:rPr lang="en-US" baseline="0" dirty="0" smtClean="0"/>
              <a:t>The value of the entries and  row sum of the entries  are subjected to constraints.</a:t>
            </a:r>
          </a:p>
          <a:p>
            <a:r>
              <a:rPr lang="en-US" baseline="0" dirty="0" smtClean="0"/>
              <a:t>And we estimate the entry of the matrix through a least squares formulation.</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F1ABB7E-D066-4637-B9F4-8A46F44AC3C9}" type="slidenum">
              <a:rPr lang="en-US" smtClean="0"/>
              <a:t>17</a:t>
            </a:fld>
            <a:endParaRPr lang="en-US" dirty="0"/>
          </a:p>
        </p:txBody>
      </p:sp>
    </p:spTree>
    <p:extLst>
      <p:ext uri="{BB962C8B-B14F-4D97-AF65-F5344CB8AC3E}">
        <p14:creationId xmlns:p14="http://schemas.microsoft.com/office/powerpoint/2010/main" val="15421045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After the quantitative modeling of </a:t>
            </a:r>
          </a:p>
          <a:p>
            <a:r>
              <a:rPr lang="en-US" baseline="0" dirty="0" smtClean="0"/>
              <a:t>topic competition</a:t>
            </a:r>
          </a:p>
          <a:p>
            <a:r>
              <a:rPr lang="en-US" baseline="0" dirty="0" smtClean="0"/>
              <a:t>topic transition</a:t>
            </a:r>
          </a:p>
          <a:p>
            <a:endParaRPr lang="en-US" baseline="0" dirty="0" smtClean="0"/>
          </a:p>
          <a:p>
            <a:r>
              <a:rPr lang="en-US" baseline="0" dirty="0" smtClean="0"/>
              <a:t>a set of metrics and time varying relations between the opinion leader groups and the topics.</a:t>
            </a:r>
          </a:p>
          <a:p>
            <a:endParaRPr lang="en-US" baseline="0" dirty="0" smtClean="0"/>
          </a:p>
          <a:p>
            <a:r>
              <a:rPr lang="en-US" baseline="0" dirty="0" smtClean="0"/>
              <a:t>But how can we make it easier to grab all the time varying relation and information at a time?</a:t>
            </a:r>
          </a:p>
          <a:p>
            <a:endParaRPr lang="en-US" baseline="0" dirty="0" smtClean="0"/>
          </a:p>
          <a:p>
            <a:endParaRPr lang="en-US" baseline="0" dirty="0" smtClean="0"/>
          </a:p>
          <a:p>
            <a:r>
              <a:rPr lang="en-US" baseline="0" dirty="0" smtClean="0"/>
              <a:t>,</a:t>
            </a:r>
          </a:p>
          <a:p>
            <a:endParaRPr lang="en-US" baseline="0" dirty="0" smtClean="0"/>
          </a:p>
        </p:txBody>
      </p:sp>
      <p:sp>
        <p:nvSpPr>
          <p:cNvPr id="4" name="Slide Number Placeholder 3"/>
          <p:cNvSpPr>
            <a:spLocks noGrp="1"/>
          </p:cNvSpPr>
          <p:nvPr>
            <p:ph type="sldNum" sz="quarter" idx="10"/>
          </p:nvPr>
        </p:nvSpPr>
        <p:spPr/>
        <p:txBody>
          <a:bodyPr/>
          <a:lstStyle/>
          <a:p>
            <a:fld id="{DF1ABB7E-D066-4637-B9F4-8A46F44AC3C9}" type="slidenum">
              <a:rPr lang="en-US" smtClean="0"/>
              <a:t>18</a:t>
            </a:fld>
            <a:endParaRPr lang="en-US" dirty="0"/>
          </a:p>
        </p:txBody>
      </p:sp>
    </p:spTree>
    <p:extLst>
      <p:ext uri="{BB962C8B-B14F-4D97-AF65-F5344CB8AC3E}">
        <p14:creationId xmlns:p14="http://schemas.microsoft.com/office/powerpoint/2010/main" val="31941886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We designed a timeline visualization to synthesis the related information</a:t>
            </a:r>
          </a:p>
          <a:p>
            <a:r>
              <a:rPr lang="en-US" baseline="0" dirty="0" smtClean="0"/>
              <a:t>The time varying competitiveness of the topics are represented with a theme river at the background.</a:t>
            </a:r>
          </a:p>
          <a:p>
            <a:r>
              <a:rPr lang="en-US" dirty="0" smtClean="0"/>
              <a:t>The overall height of the theme river</a:t>
            </a:r>
            <a:r>
              <a:rPr lang="en-US" baseline="0" dirty="0" smtClean="0"/>
              <a:t> shows added up the competitiveness and shows how fierce the competition is like.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F1ABB7E-D066-4637-B9F4-8A46F44AC3C9}" type="slidenum">
              <a:rPr lang="en-US" smtClean="0"/>
              <a:t>19</a:t>
            </a:fld>
            <a:endParaRPr lang="en-US" dirty="0"/>
          </a:p>
        </p:txBody>
      </p:sp>
    </p:spTree>
    <p:extLst>
      <p:ext uri="{BB962C8B-B14F-4D97-AF65-F5344CB8AC3E}">
        <p14:creationId xmlns:p14="http://schemas.microsoft.com/office/powerpoint/2010/main" val="2537892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Social media like</a:t>
            </a:r>
            <a:r>
              <a:rPr lang="en-US" baseline="0" dirty="0" smtClean="0"/>
              <a:t> twitter has greatly changed the ways that people digest news, in contrast to traditional media such as TV or newspaper, social media enabled large number of users to express their interests and opinions,  and they can also possibly influence others through the follower / listener relations.</a:t>
            </a:r>
          </a:p>
          <a:p>
            <a:endParaRPr lang="en-US" baseline="0" dirty="0" smtClean="0"/>
          </a:p>
          <a:p>
            <a:r>
              <a:rPr lang="en-US" baseline="0" dirty="0" smtClean="0"/>
              <a:t>Social media also offers great opportunity to study various social phenomenon, such as the diffusion of information.</a:t>
            </a:r>
          </a:p>
          <a:p>
            <a:endParaRPr lang="en-US" baseline="0" dirty="0" smtClean="0"/>
          </a:p>
          <a:p>
            <a:r>
              <a:rPr lang="en-US" baseline="0" dirty="0" smtClean="0"/>
              <a:t>In this study, we take a closer look at how the multiple topics diffuses and gains popularity on social media</a:t>
            </a:r>
          </a:p>
          <a:p>
            <a:r>
              <a:rPr lang="en-US" baseline="0" dirty="0" smtClean="0"/>
              <a:t>And specifically, we study the interaction among the topics, like how some  (eye-catching) topics would distract people away from others.</a:t>
            </a:r>
          </a:p>
          <a:p>
            <a:r>
              <a:rPr lang="en-US" baseline="0" dirty="0" smtClean="0"/>
              <a:t>And also how the influence happens for the opinion leaders on social media to affect the interaction among the topics</a:t>
            </a:r>
          </a:p>
          <a:p>
            <a:endParaRPr lang="en-US" baseline="0" dirty="0" smtClean="0"/>
          </a:p>
          <a:p>
            <a:endParaRPr lang="en-US" baseline="0" dirty="0" smtClean="0"/>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F1ABB7E-D066-4637-B9F4-8A46F44AC3C9}" type="slidenum">
              <a:rPr lang="en-US" smtClean="0"/>
              <a:t>2</a:t>
            </a:fld>
            <a:endParaRPr lang="en-US" dirty="0"/>
          </a:p>
        </p:txBody>
      </p:sp>
    </p:spTree>
    <p:extLst>
      <p:ext uri="{BB962C8B-B14F-4D97-AF65-F5344CB8AC3E}">
        <p14:creationId xmlns:p14="http://schemas.microsoft.com/office/powerpoint/2010/main" val="23961419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On top of the ThemeRiver,</a:t>
            </a:r>
          </a:p>
          <a:p>
            <a:r>
              <a:rPr lang="en-US" baseline="0" dirty="0" smtClean="0"/>
              <a:t> we draw colored threads which represent the  recruitment effect of the opinion leaders</a:t>
            </a:r>
          </a:p>
          <a:p>
            <a:r>
              <a:rPr lang="en-US" baseline="0" dirty="0" smtClean="0"/>
              <a:t>With the thickness of the thread denoting the strength of the recruitment effect</a:t>
            </a:r>
          </a:p>
          <a:p>
            <a:endParaRPr lang="en-US" baseline="0" dirty="0" smtClean="0"/>
          </a:p>
          <a:p>
            <a:r>
              <a:rPr lang="en-US" baseline="0" dirty="0" smtClean="0"/>
              <a:t>Thread that goes from one layer in the </a:t>
            </a:r>
            <a:r>
              <a:rPr lang="en-US" baseline="0" dirty="0" err="1" smtClean="0"/>
              <a:t>themeriver</a:t>
            </a:r>
            <a:r>
              <a:rPr lang="en-US" baseline="0" dirty="0" smtClean="0"/>
              <a:t> to another</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represent the topic transition trends, with the density of the dots on the curve being proportional to the estimated amount of transition.</a:t>
            </a:r>
          </a:p>
          <a:p>
            <a:endParaRPr lang="en-US" baseline="0" dirty="0" smtClean="0"/>
          </a:p>
          <a:p>
            <a:r>
              <a:rPr lang="en-US" baseline="0" dirty="0" smtClean="0"/>
              <a:t>we see how the roles of the opinion leaders differs and converges along the timeline as they affect on the topics.</a:t>
            </a:r>
          </a:p>
          <a:p>
            <a:endParaRPr lang="en-US" baseline="0" dirty="0" smtClean="0"/>
          </a:p>
          <a:p>
            <a:r>
              <a:rPr lang="en-US" baseline="0" dirty="0" smtClean="0"/>
              <a:t>A word cloud is displayed on demand to show the textual contents of the tweets.</a:t>
            </a:r>
          </a:p>
          <a:p>
            <a:endParaRPr lang="en-US" baseline="0" dirty="0" smtClean="0"/>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F1ABB7E-D066-4637-B9F4-8A46F44AC3C9}" type="slidenum">
              <a:rPr lang="en-US" smtClean="0"/>
              <a:t>20</a:t>
            </a:fld>
            <a:endParaRPr lang="en-US" dirty="0"/>
          </a:p>
        </p:txBody>
      </p:sp>
    </p:spTree>
    <p:extLst>
      <p:ext uri="{BB962C8B-B14F-4D97-AF65-F5344CB8AC3E}">
        <p14:creationId xmlns:p14="http://schemas.microsoft.com/office/powerpoint/2010/main" val="40863049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word cloud allow for exploration of the content of the tweets by filtering from different dimensions</a:t>
            </a:r>
          </a:p>
          <a:p>
            <a:endParaRPr lang="en-US" baseline="0" dirty="0" smtClean="0"/>
          </a:p>
          <a:p>
            <a:r>
              <a:rPr lang="en-US" baseline="0" dirty="0" smtClean="0"/>
              <a:t>And we implement mechanisms to filter the textual contents though time interval, through related topics, </a:t>
            </a:r>
          </a:p>
          <a:p>
            <a:r>
              <a:rPr lang="en-US" baseline="0" dirty="0" smtClean="0"/>
              <a:t>and opinion leader group</a:t>
            </a:r>
          </a:p>
          <a:p>
            <a:r>
              <a:rPr lang="en-US" baseline="0" dirty="0" smtClean="0"/>
              <a:t>a sparkline could be displayed on the word on demand to show the temporal varying saliency of that keyword.</a:t>
            </a:r>
          </a:p>
          <a:p>
            <a:endParaRPr lang="en-US" baseline="0" dirty="0" smtClean="0"/>
          </a:p>
          <a:p>
            <a:r>
              <a:rPr lang="en-US" baseline="0" dirty="0" smtClean="0"/>
              <a:t>Multiple word cloud could be pinned on the display to allow the comparison of textual contents across topics , time intervals, and user groups.</a:t>
            </a:r>
            <a:endParaRPr lang="en-US" dirty="0" smtClean="0"/>
          </a:p>
          <a:p>
            <a:endParaRPr lang="en-US" baseline="0" dirty="0" smtClean="0"/>
          </a:p>
          <a:p>
            <a:endParaRPr lang="en-US" baseline="0" dirty="0" smtClean="0"/>
          </a:p>
          <a:p>
            <a:endParaRPr lang="en-US" baseline="0"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F1ABB7E-D066-4637-B9F4-8A46F44AC3C9}" type="slidenum">
              <a:rPr lang="en-US" smtClean="0"/>
              <a:t>21</a:t>
            </a:fld>
            <a:endParaRPr lang="en-US" dirty="0"/>
          </a:p>
        </p:txBody>
      </p:sp>
    </p:spTree>
    <p:extLst>
      <p:ext uri="{BB962C8B-B14F-4D97-AF65-F5344CB8AC3E}">
        <p14:creationId xmlns:p14="http://schemas.microsoft.com/office/powerpoint/2010/main" val="369204091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use our system to perform</a:t>
            </a:r>
            <a:r>
              <a:rPr lang="en-US" baseline="0" dirty="0" smtClean="0"/>
              <a:t> a case study on a collection of tweets which is related to the 2012 presidential election.</a:t>
            </a:r>
            <a:endParaRPr lang="en-US" dirty="0" smtClean="0"/>
          </a:p>
          <a:p>
            <a:endParaRPr lang="en-US" dirty="0" smtClean="0"/>
          </a:p>
          <a:p>
            <a:r>
              <a:rPr lang="en-US" dirty="0" smtClean="0"/>
              <a:t>There</a:t>
            </a:r>
            <a:r>
              <a:rPr lang="en-US" baseline="0" dirty="0" smtClean="0"/>
              <a:t> are </a:t>
            </a:r>
            <a:r>
              <a:rPr lang="en-US" dirty="0" smtClean="0"/>
              <a:t>ninety</a:t>
            </a:r>
            <a:r>
              <a:rPr lang="en-US" baseline="0" dirty="0" smtClean="0"/>
              <a:t> million tweets in total and the time ranges from may to </a:t>
            </a:r>
            <a:r>
              <a:rPr lang="en-US" baseline="0" dirty="0" err="1" smtClean="0"/>
              <a:t>nov</a:t>
            </a:r>
            <a:endParaRPr lang="en-US" dirty="0" smtClean="0"/>
          </a:p>
          <a:p>
            <a:endParaRPr lang="en-US" dirty="0" smtClean="0"/>
          </a:p>
          <a:p>
            <a:r>
              <a:rPr lang="en-US" dirty="0" smtClean="0"/>
              <a:t>We identified</a:t>
            </a:r>
            <a:r>
              <a:rPr lang="en-US" baseline="0" dirty="0" smtClean="0"/>
              <a:t> six general topics and three different types of opinion leaders together with the media researchers.</a:t>
            </a:r>
            <a:endParaRPr lang="en-US" dirty="0" smtClean="0"/>
          </a:p>
          <a:p>
            <a:endParaRPr lang="en-US" dirty="0" smtClean="0"/>
          </a:p>
          <a:p>
            <a:r>
              <a:rPr lang="en-US" dirty="0" smtClean="0"/>
              <a:t>*explain</a:t>
            </a:r>
            <a:r>
              <a:rPr lang="en-US" baseline="0" dirty="0" smtClean="0"/>
              <a:t> what the topic means</a:t>
            </a:r>
            <a:endParaRPr lang="en-US" dirty="0" smtClean="0"/>
          </a:p>
          <a:p>
            <a:r>
              <a:rPr lang="en-US" dirty="0" smtClean="0"/>
              <a:t>*give</a:t>
            </a:r>
            <a:r>
              <a:rPr lang="en-US" baseline="0" dirty="0" smtClean="0"/>
              <a:t> some examples of the opinion leaders in each group</a:t>
            </a:r>
            <a:endParaRPr lang="en-US" dirty="0" smtClean="0"/>
          </a:p>
          <a:p>
            <a:endParaRPr lang="en-US" dirty="0" smtClean="0"/>
          </a:p>
          <a:p>
            <a:r>
              <a:rPr lang="en-US" dirty="0" smtClean="0"/>
              <a:t>The six</a:t>
            </a:r>
            <a:r>
              <a:rPr lang="en-US" baseline="0" dirty="0" smtClean="0"/>
              <a:t> topics include welfare/society,</a:t>
            </a:r>
          </a:p>
          <a:p>
            <a:r>
              <a:rPr lang="en-US" baseline="0" dirty="0" smtClean="0"/>
              <a:t>and ….</a:t>
            </a:r>
          </a:p>
          <a:p>
            <a:endParaRPr lang="en-US" baseline="0" dirty="0" smtClean="0"/>
          </a:p>
          <a:p>
            <a:r>
              <a:rPr lang="en-US" baseline="0" dirty="0" smtClean="0"/>
              <a:t>The three different opinion leader groups include… </a:t>
            </a:r>
            <a:endParaRPr lang="en-US" dirty="0" smtClean="0"/>
          </a:p>
          <a:p>
            <a:r>
              <a:rPr lang="en-US" dirty="0" smtClean="0"/>
              <a:t>Media accounts on twitter: New York Times</a:t>
            </a:r>
            <a:r>
              <a:rPr lang="en-US" baseline="0" dirty="0" smtClean="0"/>
              <a:t> </a:t>
            </a:r>
            <a:endParaRPr lang="en-US" dirty="0" smtClean="0"/>
          </a:p>
          <a:p>
            <a:r>
              <a:rPr lang="en-US" dirty="0" smtClean="0"/>
              <a:t>Political</a:t>
            </a:r>
            <a:r>
              <a:rPr lang="en-US" baseline="0" dirty="0" smtClean="0"/>
              <a:t> figures: Obama, white house, …</a:t>
            </a:r>
          </a:p>
          <a:p>
            <a:r>
              <a:rPr lang="en-US" baseline="0" dirty="0" smtClean="0"/>
              <a:t>Grassroots: </a:t>
            </a:r>
          </a:p>
        </p:txBody>
      </p:sp>
      <p:sp>
        <p:nvSpPr>
          <p:cNvPr id="4" name="Slide Number Placeholder 3"/>
          <p:cNvSpPr>
            <a:spLocks noGrp="1"/>
          </p:cNvSpPr>
          <p:nvPr>
            <p:ph type="sldNum" sz="quarter" idx="10"/>
          </p:nvPr>
        </p:nvSpPr>
        <p:spPr/>
        <p:txBody>
          <a:bodyPr/>
          <a:lstStyle/>
          <a:p>
            <a:fld id="{DF1ABB7E-D066-4637-B9F4-8A46F44AC3C9}" type="slidenum">
              <a:rPr lang="en-US" smtClean="0"/>
              <a:t>22</a:t>
            </a:fld>
            <a:endParaRPr lang="en-US" dirty="0"/>
          </a:p>
        </p:txBody>
      </p:sp>
    </p:spTree>
    <p:extLst>
      <p:ext uri="{BB962C8B-B14F-4D97-AF65-F5344CB8AC3E}">
        <p14:creationId xmlns:p14="http://schemas.microsoft.com/office/powerpoint/2010/main" val="24989320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With the interactive visual analysis system, </a:t>
            </a:r>
          </a:p>
          <a:p>
            <a:r>
              <a:rPr lang="en-US" baseline="0" dirty="0" smtClean="0"/>
              <a:t>we have some observations on how the topics compete , how the opinion leader groups recruit attention for the </a:t>
            </a:r>
          </a:p>
          <a:p>
            <a:r>
              <a:rPr lang="en-US" baseline="0" dirty="0" smtClean="0"/>
              <a:t>and what could be the related events.</a:t>
            </a:r>
          </a:p>
          <a:p>
            <a:endParaRPr lang="en-US" baseline="0" dirty="0" smtClean="0"/>
          </a:p>
          <a:p>
            <a:r>
              <a:rPr lang="en-US" baseline="0" dirty="0" smtClean="0"/>
              <a:t>I will show some example here.</a:t>
            </a:r>
          </a:p>
          <a:p>
            <a:endParaRPr lang="en-US" baseline="0" dirty="0" smtClean="0"/>
          </a:p>
          <a:p>
            <a:r>
              <a:rPr lang="en-US" baseline="0" dirty="0" smtClean="0"/>
              <a:t>First , we can observe that in early September, there is a strong recruiting effect for the political figures on the topic election (general), as shown by the blue thread.</a:t>
            </a:r>
          </a:p>
          <a:p>
            <a:r>
              <a:rPr lang="en-US" baseline="0" dirty="0" smtClean="0"/>
              <a:t>So we bring up the word cloud, to see what are they talking about, and find that this is very much related to the nation convention of republicans and democrats that  take place during the time.</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F1ABB7E-D066-4637-B9F4-8A46F44AC3C9}" type="slidenum">
              <a:rPr lang="en-US" smtClean="0"/>
              <a:t>23</a:t>
            </a:fld>
            <a:endParaRPr lang="en-US" dirty="0"/>
          </a:p>
        </p:txBody>
      </p:sp>
    </p:spTree>
    <p:extLst>
      <p:ext uri="{BB962C8B-B14F-4D97-AF65-F5344CB8AC3E}">
        <p14:creationId xmlns:p14="http://schemas.microsoft.com/office/powerpoint/2010/main" val="294804010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this figure</a:t>
            </a:r>
            <a:r>
              <a:rPr lang="en-US" baseline="0" dirty="0" smtClean="0"/>
              <a:t>, we can see that the grassroots, as denoted by the green threads, got related to multiple topics around early </a:t>
            </a:r>
            <a:r>
              <a:rPr lang="en-US" baseline="0" dirty="0" err="1" smtClean="0"/>
              <a:t>october</a:t>
            </a:r>
            <a:r>
              <a:rPr lang="en-US" baseline="0" dirty="0" smtClean="0"/>
              <a:t>, and this may due to the  occurrence of presidential debate that take place around that time.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F1ABB7E-D066-4637-B9F4-8A46F44AC3C9}" type="slidenum">
              <a:rPr lang="en-US" smtClean="0"/>
              <a:t>24</a:t>
            </a:fld>
            <a:endParaRPr lang="en-US" dirty="0"/>
          </a:p>
        </p:txBody>
      </p:sp>
    </p:spTree>
    <p:extLst>
      <p:ext uri="{BB962C8B-B14F-4D97-AF65-F5344CB8AC3E}">
        <p14:creationId xmlns:p14="http://schemas.microsoft.com/office/powerpoint/2010/main" val="14563751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 this part</a:t>
            </a:r>
            <a:r>
              <a:rPr lang="en-US" baseline="0" dirty="0" smtClean="0"/>
              <a:t> of the timeline, we can see that ...</a:t>
            </a:r>
          </a:p>
          <a:p>
            <a:r>
              <a:rPr lang="en-US" baseline="0" dirty="0" smtClean="0"/>
              <a:t>The media exerts a longtime of influence on the topic of horse race.</a:t>
            </a:r>
          </a:p>
          <a:p>
            <a:r>
              <a:rPr lang="en-US" baseline="0" dirty="0" smtClean="0"/>
              <a:t>But with different related discussions</a:t>
            </a:r>
          </a:p>
          <a:p>
            <a:endParaRPr lang="en-US" baseline="0" dirty="0" smtClean="0"/>
          </a:p>
        </p:txBody>
      </p:sp>
      <p:sp>
        <p:nvSpPr>
          <p:cNvPr id="4" name="Slide Number Placeholder 3"/>
          <p:cNvSpPr>
            <a:spLocks noGrp="1"/>
          </p:cNvSpPr>
          <p:nvPr>
            <p:ph type="sldNum" sz="quarter" idx="10"/>
          </p:nvPr>
        </p:nvSpPr>
        <p:spPr/>
        <p:txBody>
          <a:bodyPr/>
          <a:lstStyle/>
          <a:p>
            <a:fld id="{DF1ABB7E-D066-4637-B9F4-8A46F44AC3C9}" type="slidenum">
              <a:rPr lang="en-US" smtClean="0"/>
              <a:t>25</a:t>
            </a:fld>
            <a:endParaRPr lang="en-US" dirty="0"/>
          </a:p>
        </p:txBody>
      </p:sp>
    </p:spTree>
    <p:extLst>
      <p:ext uri="{BB962C8B-B14F-4D97-AF65-F5344CB8AC3E}">
        <p14:creationId xmlns:p14="http://schemas.microsoft.com/office/powerpoint/2010/main" val="406332723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Around</a:t>
            </a:r>
            <a:r>
              <a:rPr lang="en-US" baseline="0" dirty="0" smtClean="0"/>
              <a:t> the end of </a:t>
            </a:r>
            <a:r>
              <a:rPr lang="en-US" baseline="0" dirty="0" err="1" smtClean="0"/>
              <a:t>july</a:t>
            </a:r>
            <a:r>
              <a:rPr lang="en-US" baseline="0" dirty="0" smtClean="0"/>
              <a: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F1ABB7E-D066-4637-B9F4-8A46F44AC3C9}" type="slidenum">
              <a:rPr lang="en-US" smtClean="0"/>
              <a:t>26</a:t>
            </a:fld>
            <a:endParaRPr lang="en-US" dirty="0"/>
          </a:p>
        </p:txBody>
      </p:sp>
    </p:spTree>
    <p:extLst>
      <p:ext uri="{BB962C8B-B14F-4D97-AF65-F5344CB8AC3E}">
        <p14:creationId xmlns:p14="http://schemas.microsoft.com/office/powerpoint/2010/main" val="8239718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1ABB7E-D066-4637-B9F4-8A46F44AC3C9}" type="slidenum">
              <a:rPr lang="en-US" smtClean="0"/>
              <a:t>28</a:t>
            </a:fld>
            <a:endParaRPr lang="en-US" dirty="0"/>
          </a:p>
        </p:txBody>
      </p:sp>
    </p:spTree>
    <p:extLst>
      <p:ext uri="{BB962C8B-B14F-4D97-AF65-F5344CB8AC3E}">
        <p14:creationId xmlns:p14="http://schemas.microsoft.com/office/powerpoint/2010/main" val="29342295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These are some related works to v</a:t>
            </a:r>
            <a:r>
              <a:rPr lang="en-US" dirty="0" smtClean="0"/>
              <a:t>isualize how</a:t>
            </a:r>
            <a:r>
              <a:rPr lang="en-US" baseline="0" dirty="0" smtClean="0"/>
              <a:t> information propagates on social media</a:t>
            </a:r>
          </a:p>
          <a:p>
            <a:endParaRPr lang="en-US" baseline="0" dirty="0" smtClean="0"/>
          </a:p>
          <a:p>
            <a:r>
              <a:rPr lang="en-US" baseline="0" dirty="0" smtClean="0"/>
              <a:t>That display the hierarchical structure of reposts,</a:t>
            </a:r>
          </a:p>
          <a:p>
            <a:r>
              <a:rPr lang="en-US" baseline="0" dirty="0" smtClean="0"/>
              <a:t>or</a:t>
            </a:r>
          </a:p>
          <a:p>
            <a:r>
              <a:rPr lang="en-US" baseline="0" dirty="0" smtClean="0"/>
              <a:t>the spatial temporal characteristics of the propagation of a topic.</a:t>
            </a:r>
          </a:p>
          <a:p>
            <a:r>
              <a:rPr lang="en-US" baseline="0" dirty="0" smtClean="0"/>
              <a:t>Which are </a:t>
            </a:r>
            <a:r>
              <a:rPr lang="en-US" baseline="0" smtClean="0"/>
              <a:t>more of a </a:t>
            </a:r>
            <a:r>
              <a:rPr lang="en-US" baseline="0" dirty="0" smtClean="0"/>
              <a:t>macroscopic view</a:t>
            </a:r>
          </a:p>
          <a:p>
            <a:endParaRPr lang="en-US" baseline="0" dirty="0" smtClean="0"/>
          </a:p>
          <a:p>
            <a:r>
              <a:rPr lang="en-US" baseline="0" dirty="0" smtClean="0"/>
              <a:t>We try to look at the diffusion of information at a larger scale</a:t>
            </a:r>
          </a:p>
          <a:p>
            <a:endParaRPr lang="en-US" baseline="0" dirty="0" smtClean="0"/>
          </a:p>
          <a:p>
            <a:r>
              <a:rPr lang="en-US" baseline="0" dirty="0" smtClean="0"/>
              <a:t>And model and visualize how multiple topics interact </a:t>
            </a:r>
          </a:p>
          <a:p>
            <a:r>
              <a:rPr lang="en-US" baseline="0" dirty="0" smtClean="0"/>
              <a:t>and compete for the collective attention of the public </a:t>
            </a:r>
          </a:p>
          <a:p>
            <a:r>
              <a:rPr lang="en-US" baseline="0" dirty="0" smtClean="0"/>
              <a:t>when they simultaneously propagates on social media.</a:t>
            </a:r>
          </a:p>
          <a:p>
            <a:endParaRPr lang="en-US" baseline="0" dirty="0" smtClean="0"/>
          </a:p>
          <a:p>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F1ABB7E-D066-4637-B9F4-8A46F44AC3C9}" type="slidenum">
              <a:rPr lang="en-US" smtClean="0"/>
              <a:t>3</a:t>
            </a:fld>
            <a:endParaRPr lang="en-US" dirty="0"/>
          </a:p>
        </p:txBody>
      </p:sp>
    </p:spTree>
    <p:extLst>
      <p:ext uri="{BB962C8B-B14F-4D97-AF65-F5344CB8AC3E}">
        <p14:creationId xmlns:p14="http://schemas.microsoft.com/office/powerpoint/2010/main" val="18018464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Our work is grounded in several theories and concepts in traditional and social media study.</a:t>
            </a:r>
          </a:p>
          <a:p>
            <a:endParaRPr lang="en-US" baseline="0" dirty="0" smtClean="0"/>
          </a:p>
          <a:p>
            <a:r>
              <a:rPr lang="en-US" baseline="0" dirty="0" smtClean="0"/>
              <a:t>The first one is agenda setting theory, </a:t>
            </a:r>
          </a:p>
          <a:p>
            <a:r>
              <a:rPr lang="en-US" baseline="0" dirty="0" smtClean="0"/>
              <a:t>which states that how the emphasize of certain topics on traditional media such as news papers, televisions will affect the collective attention of public on that topic.</a:t>
            </a:r>
          </a:p>
          <a:p>
            <a:endParaRPr lang="en-US" baseline="0" dirty="0" smtClean="0"/>
          </a:p>
          <a:p>
            <a:r>
              <a:rPr lang="en-US" baseline="0" dirty="0" smtClean="0"/>
              <a:t>For example: if some news is put on the headline of some newspapers, </a:t>
            </a:r>
          </a:p>
          <a:p>
            <a:r>
              <a:rPr lang="en-US" baseline="0" dirty="0" smtClean="0"/>
              <a:t>it would be likely to raise the awareness of people on that topic</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F1ABB7E-D066-4637-B9F4-8A46F44AC3C9}" type="slidenum">
              <a:rPr lang="en-US" smtClean="0"/>
              <a:t>4</a:t>
            </a:fld>
            <a:endParaRPr lang="en-US" dirty="0"/>
          </a:p>
        </p:txBody>
      </p:sp>
    </p:spTree>
    <p:extLst>
      <p:ext uri="{BB962C8B-B14F-4D97-AF65-F5344CB8AC3E}">
        <p14:creationId xmlns:p14="http://schemas.microsoft.com/office/powerpoint/2010/main" val="38308812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agenda-setting</a:t>
            </a:r>
            <a:r>
              <a:rPr lang="en-US" baseline="0" dirty="0" smtClean="0"/>
              <a:t> study, researchers have also tested the hypothesis that people could pay attention to a limited amount  of topics at the same time and the topics have to compete for the limited collective public attention.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p:txBody>
      </p:sp>
      <p:sp>
        <p:nvSpPr>
          <p:cNvPr id="4" name="Slide Number Placeholder 3"/>
          <p:cNvSpPr>
            <a:spLocks noGrp="1"/>
          </p:cNvSpPr>
          <p:nvPr>
            <p:ph type="sldNum" sz="quarter" idx="10"/>
          </p:nvPr>
        </p:nvSpPr>
        <p:spPr/>
        <p:txBody>
          <a:bodyPr/>
          <a:lstStyle/>
          <a:p>
            <a:fld id="{DF1ABB7E-D066-4637-B9F4-8A46F44AC3C9}" type="slidenum">
              <a:rPr lang="en-US" smtClean="0"/>
              <a:t>5</a:t>
            </a:fld>
            <a:endParaRPr lang="en-US" dirty="0"/>
          </a:p>
        </p:txBody>
      </p:sp>
    </p:spTree>
    <p:extLst>
      <p:ext uri="{BB962C8B-B14F-4D97-AF65-F5344CB8AC3E}">
        <p14:creationId xmlns:p14="http://schemas.microsoft.com/office/powerpoint/2010/main" val="2063215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two-step information flow states</a:t>
            </a:r>
            <a:endParaRPr lang="en-US" baseline="0" dirty="0" smtClean="0"/>
          </a:p>
          <a:p>
            <a:r>
              <a:rPr lang="en-US" baseline="0" dirty="0" smtClean="0"/>
              <a:t>that the information reaches the mass in a staged process</a:t>
            </a:r>
          </a:p>
          <a:p>
            <a:r>
              <a:rPr lang="en-US" baseline="0" dirty="0" smtClean="0"/>
              <a:t>with an intermediate layer of opinion leaders which could affect the flow of information</a:t>
            </a:r>
          </a:p>
          <a:p>
            <a:r>
              <a:rPr lang="en-US" baseline="0" dirty="0" smtClean="0"/>
              <a:t>This has been noted for both traditional media and social media</a:t>
            </a:r>
          </a:p>
          <a:p>
            <a:endParaRPr lang="en-US" dirty="0"/>
          </a:p>
        </p:txBody>
      </p:sp>
      <p:sp>
        <p:nvSpPr>
          <p:cNvPr id="4" name="Slide Number Placeholder 3"/>
          <p:cNvSpPr>
            <a:spLocks noGrp="1"/>
          </p:cNvSpPr>
          <p:nvPr>
            <p:ph type="sldNum" sz="quarter" idx="10"/>
          </p:nvPr>
        </p:nvSpPr>
        <p:spPr/>
        <p:txBody>
          <a:bodyPr/>
          <a:lstStyle/>
          <a:p>
            <a:fld id="{DF1ABB7E-D066-4637-B9F4-8A46F44AC3C9}" type="slidenum">
              <a:rPr lang="en-US" smtClean="0"/>
              <a:t>6</a:t>
            </a:fld>
            <a:endParaRPr lang="en-US" dirty="0"/>
          </a:p>
        </p:txBody>
      </p:sp>
    </p:spTree>
    <p:extLst>
      <p:ext uri="{BB962C8B-B14F-4D97-AF65-F5344CB8AC3E}">
        <p14:creationId xmlns:p14="http://schemas.microsoft.com/office/powerpoint/2010/main" val="1424535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a:t>
            </a:r>
            <a:r>
              <a:rPr lang="en-US" baseline="0" dirty="0" smtClean="0"/>
              <a:t> on these theories and the corresponding assumptions, </a:t>
            </a:r>
            <a:endParaRPr lang="en-US" dirty="0" smtClean="0"/>
          </a:p>
          <a:p>
            <a:r>
              <a:rPr lang="en-US" baseline="0" dirty="0" smtClean="0"/>
              <a:t>we try to combine … and …. for the analysis of large volume of social media data.</a:t>
            </a:r>
          </a:p>
          <a:p>
            <a:r>
              <a:rPr lang="en-US" baseline="0" dirty="0" smtClean="0"/>
              <a:t>Through time series modeling techniques, we extract …..</a:t>
            </a:r>
          </a:p>
          <a:p>
            <a:r>
              <a:rPr lang="en-US" baseline="0" dirty="0" smtClean="0"/>
              <a:t>and the topic transition trend, like how the people switch their attention from one topic to another</a:t>
            </a:r>
          </a:p>
          <a:p>
            <a:endParaRPr lang="en-US" baseline="0" dirty="0" smtClean="0"/>
          </a:p>
          <a:p>
            <a:r>
              <a:rPr lang="en-US" baseline="0" dirty="0" smtClean="0"/>
              <a:t>The interactive visualize system that shows the dynamic ….</a:t>
            </a:r>
          </a:p>
          <a:p>
            <a:r>
              <a:rPr lang="en-US" baseline="0" dirty="0" smtClean="0"/>
              <a:t>And visually summarize the textual contents of the posts to explain the dynamic trend.</a:t>
            </a:r>
          </a:p>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DF1ABB7E-D066-4637-B9F4-8A46F44AC3C9}" type="slidenum">
              <a:rPr lang="en-US" smtClean="0"/>
              <a:t>7</a:t>
            </a:fld>
            <a:endParaRPr lang="en-US" dirty="0"/>
          </a:p>
        </p:txBody>
      </p:sp>
    </p:spTree>
    <p:extLst>
      <p:ext uri="{BB962C8B-B14F-4D97-AF65-F5344CB8AC3E}">
        <p14:creationId xmlns:p14="http://schemas.microsoft.com/office/powerpoint/2010/main" val="26085574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figure</a:t>
            </a:r>
            <a:r>
              <a:rPr lang="en-US" baseline="0" dirty="0" smtClean="0"/>
              <a:t> basically shows how all the stuff work</a:t>
            </a:r>
            <a:endParaRPr lang="en-US" dirty="0"/>
          </a:p>
        </p:txBody>
      </p:sp>
      <p:sp>
        <p:nvSpPr>
          <p:cNvPr id="4" name="Slide Number Placeholder 3"/>
          <p:cNvSpPr>
            <a:spLocks noGrp="1"/>
          </p:cNvSpPr>
          <p:nvPr>
            <p:ph type="sldNum" sz="quarter" idx="10"/>
          </p:nvPr>
        </p:nvSpPr>
        <p:spPr/>
        <p:txBody>
          <a:bodyPr/>
          <a:lstStyle/>
          <a:p>
            <a:fld id="{DF1ABB7E-D066-4637-B9F4-8A46F44AC3C9}" type="slidenum">
              <a:rPr lang="en-US" smtClean="0"/>
              <a:t>8</a:t>
            </a:fld>
            <a:endParaRPr lang="en-US" dirty="0"/>
          </a:p>
        </p:txBody>
      </p:sp>
    </p:spTree>
    <p:extLst>
      <p:ext uri="{BB962C8B-B14F-4D97-AF65-F5344CB8AC3E}">
        <p14:creationId xmlns:p14="http://schemas.microsoft.com/office/powerpoint/2010/main" val="32087158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First</a:t>
            </a:r>
            <a:r>
              <a:rPr lang="en-US" baseline="0" dirty="0" smtClean="0"/>
              <a:t> we s</a:t>
            </a:r>
            <a:r>
              <a:rPr lang="en-US" dirty="0" smtClean="0"/>
              <a:t>tart</a:t>
            </a:r>
            <a:r>
              <a:rPr lang="en-US" baseline="0" dirty="0" smtClean="0"/>
              <a:t> from a collection of  tweets on top of which we utilize an efficient text search engine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to collect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streams of tweets that are posted by a certain group of users on a certain topic.</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F1ABB7E-D066-4637-B9F4-8A46F44AC3C9}" type="slidenum">
              <a:rPr lang="en-US" smtClean="0"/>
              <a:t>9</a:t>
            </a:fld>
            <a:endParaRPr lang="en-US" dirty="0"/>
          </a:p>
        </p:txBody>
      </p:sp>
    </p:spTree>
    <p:extLst>
      <p:ext uri="{BB962C8B-B14F-4D97-AF65-F5344CB8AC3E}">
        <p14:creationId xmlns:p14="http://schemas.microsoft.com/office/powerpoint/2010/main" val="22079228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C57CC57-957B-4959-882B-F070FEE43C2F}" type="datetime1">
              <a:rPr lang="en-US" smtClean="0"/>
              <a:t>10/28/2013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D5DA4C-FF6E-4E05-9BF1-76A164890C4E}" type="slidenum">
              <a:rPr lang="en-US" smtClean="0"/>
              <a:t>‹#›</a:t>
            </a:fld>
            <a:endParaRPr lang="en-US" dirty="0"/>
          </a:p>
        </p:txBody>
      </p:sp>
    </p:spTree>
    <p:extLst>
      <p:ext uri="{BB962C8B-B14F-4D97-AF65-F5344CB8AC3E}">
        <p14:creationId xmlns:p14="http://schemas.microsoft.com/office/powerpoint/2010/main" val="189376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85A9D33-5A9F-4321-AD6D-EDE9DDDE133B}" type="datetime1">
              <a:rPr lang="en-US" smtClean="0"/>
              <a:t>10/28/2013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D5DA4C-FF6E-4E05-9BF1-76A164890C4E}" type="slidenum">
              <a:rPr lang="en-US" smtClean="0"/>
              <a:t>‹#›</a:t>
            </a:fld>
            <a:endParaRPr lang="en-US" dirty="0"/>
          </a:p>
        </p:txBody>
      </p:sp>
    </p:spTree>
    <p:extLst>
      <p:ext uri="{BB962C8B-B14F-4D97-AF65-F5344CB8AC3E}">
        <p14:creationId xmlns:p14="http://schemas.microsoft.com/office/powerpoint/2010/main" val="2362406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E29D1CF-F869-42D1-81F1-0BDC432E656E}" type="datetime1">
              <a:rPr lang="en-US" smtClean="0"/>
              <a:t>10/28/2013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D5DA4C-FF6E-4E05-9BF1-76A164890C4E}" type="slidenum">
              <a:rPr lang="en-US" smtClean="0"/>
              <a:t>‹#›</a:t>
            </a:fld>
            <a:endParaRPr lang="en-US" dirty="0"/>
          </a:p>
        </p:txBody>
      </p:sp>
    </p:spTree>
    <p:extLst>
      <p:ext uri="{BB962C8B-B14F-4D97-AF65-F5344CB8AC3E}">
        <p14:creationId xmlns:p14="http://schemas.microsoft.com/office/powerpoint/2010/main" val="31684451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FF695B1-9375-4978-A68C-4FD8CB2707CB}" type="datetime1">
              <a:rPr lang="en-US" smtClean="0"/>
              <a:t>10/28/2013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D5DA4C-FF6E-4E05-9BF1-76A164890C4E}" type="slidenum">
              <a:rPr lang="en-US" smtClean="0"/>
              <a:t>‹#›</a:t>
            </a:fld>
            <a:endParaRPr lang="en-US" dirty="0"/>
          </a:p>
        </p:txBody>
      </p:sp>
    </p:spTree>
    <p:extLst>
      <p:ext uri="{BB962C8B-B14F-4D97-AF65-F5344CB8AC3E}">
        <p14:creationId xmlns:p14="http://schemas.microsoft.com/office/powerpoint/2010/main" val="20156414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D5B17D9-C206-468F-B435-03A272F875B6}" type="datetime1">
              <a:rPr lang="en-US" smtClean="0"/>
              <a:t>10/28/2013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BD5DA4C-FF6E-4E05-9BF1-76A164890C4E}" type="slidenum">
              <a:rPr lang="en-US" smtClean="0"/>
              <a:t>‹#›</a:t>
            </a:fld>
            <a:endParaRPr lang="en-US" dirty="0"/>
          </a:p>
        </p:txBody>
      </p:sp>
    </p:spTree>
    <p:extLst>
      <p:ext uri="{BB962C8B-B14F-4D97-AF65-F5344CB8AC3E}">
        <p14:creationId xmlns:p14="http://schemas.microsoft.com/office/powerpoint/2010/main" val="26902239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1A14CE7-A276-4917-82AD-A71230FB55F3}" type="datetime1">
              <a:rPr lang="en-US" smtClean="0"/>
              <a:t>10/28/2013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D5DA4C-FF6E-4E05-9BF1-76A164890C4E}" type="slidenum">
              <a:rPr lang="en-US" smtClean="0"/>
              <a:t>‹#›</a:t>
            </a:fld>
            <a:endParaRPr lang="en-US" dirty="0"/>
          </a:p>
        </p:txBody>
      </p:sp>
    </p:spTree>
    <p:extLst>
      <p:ext uri="{BB962C8B-B14F-4D97-AF65-F5344CB8AC3E}">
        <p14:creationId xmlns:p14="http://schemas.microsoft.com/office/powerpoint/2010/main" val="939167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7BECA99-8112-4C9C-A5F2-44C8210B5C08}" type="datetime1">
              <a:rPr lang="en-US" smtClean="0"/>
              <a:t>10/28/2013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BD5DA4C-FF6E-4E05-9BF1-76A164890C4E}" type="slidenum">
              <a:rPr lang="en-US" smtClean="0"/>
              <a:t>‹#›</a:t>
            </a:fld>
            <a:endParaRPr lang="en-US" dirty="0"/>
          </a:p>
        </p:txBody>
      </p:sp>
    </p:spTree>
    <p:extLst>
      <p:ext uri="{BB962C8B-B14F-4D97-AF65-F5344CB8AC3E}">
        <p14:creationId xmlns:p14="http://schemas.microsoft.com/office/powerpoint/2010/main" val="4793016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5697F2E-6D92-441C-9A6D-87B7BC818C7F}" type="datetime1">
              <a:rPr lang="en-US" smtClean="0"/>
              <a:t>10/28/2013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BD5DA4C-FF6E-4E05-9BF1-76A164890C4E}" type="slidenum">
              <a:rPr lang="en-US" smtClean="0"/>
              <a:t>‹#›</a:t>
            </a:fld>
            <a:endParaRPr lang="en-US" dirty="0"/>
          </a:p>
        </p:txBody>
      </p:sp>
    </p:spTree>
    <p:extLst>
      <p:ext uri="{BB962C8B-B14F-4D97-AF65-F5344CB8AC3E}">
        <p14:creationId xmlns:p14="http://schemas.microsoft.com/office/powerpoint/2010/main" val="2787188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1A80F0-DC58-4A9D-9E27-479808C3C02E}" type="datetime1">
              <a:rPr lang="en-US" smtClean="0"/>
              <a:t>10/28/2013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BD5DA4C-FF6E-4E05-9BF1-76A164890C4E}" type="slidenum">
              <a:rPr lang="en-US" smtClean="0"/>
              <a:t>‹#›</a:t>
            </a:fld>
            <a:endParaRPr lang="en-US" dirty="0"/>
          </a:p>
        </p:txBody>
      </p:sp>
    </p:spTree>
    <p:extLst>
      <p:ext uri="{BB962C8B-B14F-4D97-AF65-F5344CB8AC3E}">
        <p14:creationId xmlns:p14="http://schemas.microsoft.com/office/powerpoint/2010/main" val="30454215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FBF1226-2B2C-4DC2-916F-2241CB94DF1D}" type="datetime1">
              <a:rPr lang="en-US" smtClean="0"/>
              <a:t>10/28/2013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D5DA4C-FF6E-4E05-9BF1-76A164890C4E}" type="slidenum">
              <a:rPr lang="en-US" smtClean="0"/>
              <a:t>‹#›</a:t>
            </a:fld>
            <a:endParaRPr lang="en-US" dirty="0"/>
          </a:p>
        </p:txBody>
      </p:sp>
    </p:spTree>
    <p:extLst>
      <p:ext uri="{BB962C8B-B14F-4D97-AF65-F5344CB8AC3E}">
        <p14:creationId xmlns:p14="http://schemas.microsoft.com/office/powerpoint/2010/main" val="25355839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222D64-D41A-443D-A83B-41DA33C77298}" type="datetime1">
              <a:rPr lang="en-US" smtClean="0"/>
              <a:t>10/28/2013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BD5DA4C-FF6E-4E05-9BF1-76A164890C4E}" type="slidenum">
              <a:rPr lang="en-US" smtClean="0"/>
              <a:t>‹#›</a:t>
            </a:fld>
            <a:endParaRPr lang="en-US" dirty="0"/>
          </a:p>
        </p:txBody>
      </p:sp>
    </p:spTree>
    <p:extLst>
      <p:ext uri="{BB962C8B-B14F-4D97-AF65-F5344CB8AC3E}">
        <p14:creationId xmlns:p14="http://schemas.microsoft.com/office/powerpoint/2010/main" val="965649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773685-9950-4FFC-ADAC-422DD2F95A0D}" type="datetime1">
              <a:rPr lang="en-US" smtClean="0"/>
              <a:t>10/28/2013</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D5DA4C-FF6E-4E05-9BF1-76A164890C4E}" type="slidenum">
              <a:rPr lang="en-US" smtClean="0"/>
              <a:t>‹#›</a:t>
            </a:fld>
            <a:endParaRPr lang="en-US" dirty="0"/>
          </a:p>
        </p:txBody>
      </p:sp>
    </p:spTree>
    <p:extLst>
      <p:ext uri="{BB962C8B-B14F-4D97-AF65-F5344CB8AC3E}">
        <p14:creationId xmlns:p14="http://schemas.microsoft.com/office/powerpoint/2010/main" val="156272164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1.png"/></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10.png"/><Relationship Id="rId4" Type="http://schemas.openxmlformats.org/officeDocument/2006/relationships/image" Target="../media/image90.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91.png"/><Relationship Id="rId5" Type="http://schemas.openxmlformats.org/officeDocument/2006/relationships/image" Target="../media/image12.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13" Type="http://schemas.openxmlformats.org/officeDocument/2006/relationships/image" Target="../media/image26.png"/><Relationship Id="rId3" Type="http://schemas.openxmlformats.org/officeDocument/2006/relationships/image" Target="../media/image150.png"/><Relationship Id="rId7" Type="http://schemas.openxmlformats.org/officeDocument/2006/relationships/image" Target="../media/image19.png"/><Relationship Id="rId12"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4.png"/><Relationship Id="rId5" Type="http://schemas.openxmlformats.org/officeDocument/2006/relationships/image" Target="../media/image17.png"/><Relationship Id="rId10" Type="http://schemas.openxmlformats.org/officeDocument/2006/relationships/image" Target="../media/image23.png"/><Relationship Id="rId4" Type="http://schemas.openxmlformats.org/officeDocument/2006/relationships/image" Target="../media/image160.png"/><Relationship Id="rId9"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784344" y="4036857"/>
            <a:ext cx="10525893" cy="789461"/>
          </a:xfrm>
        </p:spPr>
        <p:txBody>
          <a:bodyPr>
            <a:normAutofit/>
          </a:bodyPr>
          <a:lstStyle/>
          <a:p>
            <a:pPr algn="r"/>
            <a:r>
              <a:rPr lang="en-US" sz="2000" dirty="0" smtClean="0">
                <a:latin typeface="+mj-lt"/>
              </a:rPr>
              <a:t>Panpan Xu</a:t>
            </a:r>
            <a:r>
              <a:rPr lang="en-US" sz="2000" baseline="30000" dirty="0" smtClean="0">
                <a:latin typeface="+mj-lt"/>
              </a:rPr>
              <a:t>1</a:t>
            </a:r>
            <a:r>
              <a:rPr lang="en-US" sz="2000" dirty="0" smtClean="0">
                <a:latin typeface="+mj-lt"/>
              </a:rPr>
              <a:t>, Yingcai Wu</a:t>
            </a:r>
            <a:r>
              <a:rPr lang="en-US" sz="2000" baseline="30000" dirty="0" smtClean="0">
                <a:latin typeface="+mj-lt"/>
              </a:rPr>
              <a:t>2</a:t>
            </a:r>
            <a:r>
              <a:rPr lang="en-US" sz="2000" dirty="0" smtClean="0">
                <a:latin typeface="+mj-lt"/>
              </a:rPr>
              <a:t>, Enxun Wei</a:t>
            </a:r>
            <a:r>
              <a:rPr lang="en-US" sz="2000" baseline="30000" dirty="0" smtClean="0"/>
              <a:t>2</a:t>
            </a:r>
            <a:r>
              <a:rPr lang="en-US" sz="2000" dirty="0" smtClean="0">
                <a:latin typeface="+mj-lt"/>
              </a:rPr>
              <a:t>, Tai-</a:t>
            </a:r>
            <a:r>
              <a:rPr lang="en-US" sz="2000" dirty="0" err="1" smtClean="0">
                <a:latin typeface="+mj-lt"/>
              </a:rPr>
              <a:t>Quan</a:t>
            </a:r>
            <a:r>
              <a:rPr lang="en-US" sz="2000" dirty="0" smtClean="0">
                <a:latin typeface="+mj-lt"/>
              </a:rPr>
              <a:t> Peng</a:t>
            </a:r>
            <a:r>
              <a:rPr lang="en-US" sz="2000" baseline="30000" dirty="0" smtClean="0"/>
              <a:t>3</a:t>
            </a:r>
            <a:r>
              <a:rPr lang="en-US" sz="2000" dirty="0" smtClean="0">
                <a:latin typeface="+mj-lt"/>
              </a:rPr>
              <a:t>, Shixia Liu</a:t>
            </a:r>
            <a:r>
              <a:rPr lang="en-US" sz="2000" baseline="30000" dirty="0" smtClean="0"/>
              <a:t>2</a:t>
            </a:r>
            <a:r>
              <a:rPr lang="en-US" sz="2000" dirty="0" smtClean="0">
                <a:latin typeface="+mj-lt"/>
              </a:rPr>
              <a:t>, Jonathan </a:t>
            </a:r>
            <a:r>
              <a:rPr lang="en-US" sz="2000" dirty="0">
                <a:latin typeface="+mj-lt"/>
              </a:rPr>
              <a:t>J</a:t>
            </a:r>
            <a:r>
              <a:rPr lang="en-US" sz="2000" dirty="0" smtClean="0">
                <a:latin typeface="+mj-lt"/>
              </a:rPr>
              <a:t>.H. Zhu</a:t>
            </a:r>
            <a:r>
              <a:rPr lang="en-US" sz="2000" baseline="30000" dirty="0" smtClean="0"/>
              <a:t>4</a:t>
            </a:r>
            <a:r>
              <a:rPr lang="en-US" sz="2000" dirty="0" smtClean="0">
                <a:latin typeface="+mj-lt"/>
              </a:rPr>
              <a:t>, Huamin Qu</a:t>
            </a:r>
            <a:r>
              <a:rPr lang="en-US" sz="2000" baseline="30000" dirty="0" smtClean="0"/>
              <a:t>1</a:t>
            </a:r>
            <a:endParaRPr lang="en-US" sz="2000" dirty="0" smtClean="0">
              <a:latin typeface="+mj-lt"/>
            </a:endParaRPr>
          </a:p>
          <a:p>
            <a:pPr algn="r"/>
            <a:endParaRPr lang="en-US" sz="2000" dirty="0">
              <a:solidFill>
                <a:schemeClr val="bg1">
                  <a:lumMod val="50000"/>
                </a:schemeClr>
              </a:solidFill>
            </a:endParaRPr>
          </a:p>
        </p:txBody>
      </p:sp>
      <p:sp>
        <p:nvSpPr>
          <p:cNvPr id="14" name="Oval Callout 13"/>
          <p:cNvSpPr/>
          <p:nvPr/>
        </p:nvSpPr>
        <p:spPr>
          <a:xfrm>
            <a:off x="1299411" y="1506193"/>
            <a:ext cx="3076360" cy="1705743"/>
          </a:xfrm>
          <a:prstGeom prst="wedgeEllipseCallout">
            <a:avLst>
              <a:gd name="adj1" fmla="val -30610"/>
              <a:gd name="adj2" fmla="val 57563"/>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smtClean="0">
                <a:solidFill>
                  <a:schemeClr val="bg2">
                    <a:lumMod val="50000"/>
                  </a:schemeClr>
                </a:solidFill>
              </a:rPr>
              <a:t>…</a:t>
            </a:r>
            <a:endParaRPr lang="en-US" sz="4800" dirty="0">
              <a:solidFill>
                <a:schemeClr val="bg2">
                  <a:lumMod val="50000"/>
                </a:schemeClr>
              </a:solidFill>
            </a:endParaRPr>
          </a:p>
        </p:txBody>
      </p:sp>
      <p:sp>
        <p:nvSpPr>
          <p:cNvPr id="17" name="Oval Callout 16"/>
          <p:cNvSpPr/>
          <p:nvPr/>
        </p:nvSpPr>
        <p:spPr>
          <a:xfrm>
            <a:off x="4091209" y="2155481"/>
            <a:ext cx="1914229" cy="1239403"/>
          </a:xfrm>
          <a:prstGeom prst="wedgeEllipseCallout">
            <a:avLst>
              <a:gd name="adj1" fmla="val -25663"/>
              <a:gd name="adj2" fmla="val 63105"/>
            </a:avLst>
          </a:prstGeom>
          <a:solidFill>
            <a:schemeClr val="bg1"/>
          </a:solid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2">
                    <a:lumMod val="50000"/>
                  </a:schemeClr>
                </a:solidFill>
              </a:rPr>
              <a:t>…</a:t>
            </a:r>
            <a:endParaRPr lang="en-US" sz="4000" dirty="0">
              <a:solidFill>
                <a:schemeClr val="bg2">
                  <a:lumMod val="50000"/>
                </a:schemeClr>
              </a:solidFill>
            </a:endParaRPr>
          </a:p>
        </p:txBody>
      </p:sp>
      <p:sp>
        <p:nvSpPr>
          <p:cNvPr id="18" name="Oval Callout 17"/>
          <p:cNvSpPr/>
          <p:nvPr/>
        </p:nvSpPr>
        <p:spPr>
          <a:xfrm>
            <a:off x="4724079" y="1408059"/>
            <a:ext cx="1281359" cy="852871"/>
          </a:xfrm>
          <a:prstGeom prst="wedgeEllipseCallout">
            <a:avLst>
              <a:gd name="adj1" fmla="val 28102"/>
              <a:gd name="adj2" fmla="val 77717"/>
            </a:avLst>
          </a:prstGeom>
          <a:solidFill>
            <a:schemeClr val="bg1"/>
          </a:solid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smtClean="0">
                <a:solidFill>
                  <a:schemeClr val="bg2">
                    <a:lumMod val="50000"/>
                  </a:schemeClr>
                </a:solidFill>
              </a:rPr>
              <a:t>…</a:t>
            </a:r>
            <a:endParaRPr lang="en-US" sz="4000" dirty="0">
              <a:solidFill>
                <a:schemeClr val="bg2">
                  <a:lumMod val="50000"/>
                </a:schemeClr>
              </a:solidFill>
            </a:endParaRPr>
          </a:p>
        </p:txBody>
      </p:sp>
      <p:sp>
        <p:nvSpPr>
          <p:cNvPr id="2" name="Title 1"/>
          <p:cNvSpPr>
            <a:spLocks noGrp="1"/>
          </p:cNvSpPr>
          <p:nvPr>
            <p:ph type="ctrTitle"/>
          </p:nvPr>
        </p:nvSpPr>
        <p:spPr>
          <a:xfrm>
            <a:off x="784344" y="1922312"/>
            <a:ext cx="10525893" cy="873506"/>
          </a:xfrm>
          <a:solidFill>
            <a:srgbClr val="FFFFFF">
              <a:alpha val="74118"/>
            </a:srgbClr>
          </a:solidFill>
        </p:spPr>
        <p:txBody>
          <a:bodyPr>
            <a:normAutofit/>
          </a:bodyPr>
          <a:lstStyle/>
          <a:p>
            <a:pPr algn="r"/>
            <a:r>
              <a:rPr lang="en-US" sz="5400" dirty="0" smtClean="0">
                <a:latin typeface="Josefin Sans" pitchFamily="2" charset="0"/>
                <a:ea typeface="Josefin Sans" pitchFamily="2" charset="0"/>
              </a:rPr>
              <a:t>Visual Analysis of </a:t>
            </a:r>
            <a:r>
              <a:rPr lang="en-US" sz="5400" b="1" dirty="0" smtClean="0">
                <a:solidFill>
                  <a:schemeClr val="tx1">
                    <a:lumMod val="75000"/>
                    <a:lumOff val="25000"/>
                  </a:schemeClr>
                </a:solidFill>
                <a:latin typeface="Josefin Sans" pitchFamily="2" charset="0"/>
                <a:ea typeface="Josefin Sans" pitchFamily="2" charset="0"/>
              </a:rPr>
              <a:t>Topic Competition</a:t>
            </a:r>
            <a:endParaRPr lang="en-US" sz="5400" b="1" dirty="0">
              <a:solidFill>
                <a:schemeClr val="tx1">
                  <a:lumMod val="75000"/>
                  <a:lumOff val="25000"/>
                </a:schemeClr>
              </a:solidFill>
              <a:latin typeface="Josefin Sans" pitchFamily="2" charset="0"/>
              <a:ea typeface="Josefin Sans" pitchFamily="2" charset="0"/>
            </a:endParaRPr>
          </a:p>
        </p:txBody>
      </p:sp>
      <p:sp>
        <p:nvSpPr>
          <p:cNvPr id="19" name="Subtitle 2"/>
          <p:cNvSpPr txBox="1">
            <a:spLocks/>
          </p:cNvSpPr>
          <p:nvPr/>
        </p:nvSpPr>
        <p:spPr>
          <a:xfrm>
            <a:off x="5516737" y="4618038"/>
            <a:ext cx="5793500" cy="156793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1800" dirty="0" smtClean="0">
                <a:solidFill>
                  <a:schemeClr val="tx1">
                    <a:lumMod val="95000"/>
                    <a:lumOff val="5000"/>
                  </a:schemeClr>
                </a:solidFill>
                <a:latin typeface="+mj-lt"/>
              </a:rPr>
              <a:t>1 Hong Kong University of Science and Technology</a:t>
            </a:r>
          </a:p>
          <a:p>
            <a:pPr algn="r"/>
            <a:r>
              <a:rPr lang="en-US" sz="1800" dirty="0" smtClean="0">
                <a:solidFill>
                  <a:schemeClr val="tx1">
                    <a:lumMod val="95000"/>
                    <a:lumOff val="5000"/>
                  </a:schemeClr>
                </a:solidFill>
                <a:latin typeface="+mj-lt"/>
              </a:rPr>
              <a:t>2 Microsoft </a:t>
            </a:r>
            <a:r>
              <a:rPr lang="en-US" sz="1800" dirty="0">
                <a:solidFill>
                  <a:schemeClr val="tx1">
                    <a:lumMod val="95000"/>
                    <a:lumOff val="5000"/>
                  </a:schemeClr>
                </a:solidFill>
                <a:latin typeface="+mj-lt"/>
              </a:rPr>
              <a:t>Research </a:t>
            </a:r>
            <a:r>
              <a:rPr lang="en-US" sz="1800" dirty="0" smtClean="0">
                <a:solidFill>
                  <a:schemeClr val="tx1">
                    <a:lumMod val="95000"/>
                    <a:lumOff val="5000"/>
                  </a:schemeClr>
                </a:solidFill>
                <a:latin typeface="+mj-lt"/>
              </a:rPr>
              <a:t>Asia</a:t>
            </a:r>
          </a:p>
          <a:p>
            <a:pPr algn="r"/>
            <a:r>
              <a:rPr lang="en-US" sz="1800" dirty="0" smtClean="0">
                <a:solidFill>
                  <a:schemeClr val="tx1">
                    <a:lumMod val="95000"/>
                    <a:lumOff val="5000"/>
                  </a:schemeClr>
                </a:solidFill>
                <a:latin typeface="+mj-lt"/>
              </a:rPr>
              <a:t>3 Nanyang Technological University</a:t>
            </a:r>
          </a:p>
          <a:p>
            <a:pPr algn="r"/>
            <a:r>
              <a:rPr lang="en-US" sz="1800" dirty="0" smtClean="0">
                <a:solidFill>
                  <a:schemeClr val="tx1">
                    <a:lumMod val="95000"/>
                    <a:lumOff val="5000"/>
                  </a:schemeClr>
                </a:solidFill>
                <a:latin typeface="+mj-lt"/>
              </a:rPr>
              <a:t>4 City University of Hong Kong</a:t>
            </a:r>
          </a:p>
          <a:p>
            <a:pPr algn="r"/>
            <a:endParaRPr lang="en-US" sz="1800" dirty="0" smtClean="0">
              <a:solidFill>
                <a:schemeClr val="tx1">
                  <a:lumMod val="95000"/>
                  <a:lumOff val="5000"/>
                </a:schemeClr>
              </a:solidFill>
              <a:latin typeface="+mj-lt"/>
            </a:endParaRPr>
          </a:p>
          <a:p>
            <a:pPr algn="r"/>
            <a:endParaRPr lang="en-US" sz="1800" dirty="0">
              <a:solidFill>
                <a:schemeClr val="tx1">
                  <a:lumMod val="95000"/>
                  <a:lumOff val="5000"/>
                </a:schemeClr>
              </a:solidFill>
            </a:endParaRPr>
          </a:p>
        </p:txBody>
      </p:sp>
      <p:sp>
        <p:nvSpPr>
          <p:cNvPr id="20" name="Title 1"/>
          <p:cNvSpPr txBox="1">
            <a:spLocks/>
          </p:cNvSpPr>
          <p:nvPr/>
        </p:nvSpPr>
        <p:spPr>
          <a:xfrm>
            <a:off x="6641432" y="2779285"/>
            <a:ext cx="4668805" cy="785972"/>
          </a:xfrm>
          <a:prstGeom prst="rect">
            <a:avLst/>
          </a:prstGeom>
          <a:solidFill>
            <a:srgbClr val="FFFFFF">
              <a:alpha val="61961"/>
            </a:srgbClr>
          </a:solidFill>
        </p:spPr>
        <p:txBody>
          <a:bodyPr vert="horz" lIns="91440" tIns="45720" rIns="91440" bIns="45720" rtlCol="0" anchor="b">
            <a:normAutofit lnSpcReduction="1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en-US" sz="5400" dirty="0" smtClean="0">
                <a:latin typeface="Josefin Sans" pitchFamily="2" charset="0"/>
                <a:ea typeface="Josefin Sans" pitchFamily="2" charset="0"/>
              </a:rPr>
              <a:t>on </a:t>
            </a:r>
            <a:r>
              <a:rPr lang="en-US" sz="5400" b="1" dirty="0" smtClean="0">
                <a:solidFill>
                  <a:schemeClr val="tx1">
                    <a:lumMod val="75000"/>
                    <a:lumOff val="25000"/>
                  </a:schemeClr>
                </a:solidFill>
                <a:latin typeface="Josefin Sans" pitchFamily="2" charset="0"/>
                <a:ea typeface="Josefin Sans" pitchFamily="2" charset="0"/>
              </a:rPr>
              <a:t>Social Media</a:t>
            </a:r>
            <a:endParaRPr lang="en-US" sz="5400" b="1" dirty="0">
              <a:solidFill>
                <a:schemeClr val="tx1">
                  <a:lumMod val="75000"/>
                  <a:lumOff val="25000"/>
                </a:schemeClr>
              </a:solidFill>
              <a:latin typeface="Josefin Sans" pitchFamily="2" charset="0"/>
              <a:ea typeface="Josefin Sans" pitchFamily="2" charset="0"/>
            </a:endParaRPr>
          </a:p>
        </p:txBody>
      </p:sp>
      <p:sp>
        <p:nvSpPr>
          <p:cNvPr id="21" name="Subtitle 2"/>
          <p:cNvSpPr txBox="1">
            <a:spLocks/>
          </p:cNvSpPr>
          <p:nvPr/>
        </p:nvSpPr>
        <p:spPr>
          <a:xfrm>
            <a:off x="9771321" y="1299500"/>
            <a:ext cx="1538916" cy="37651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en-US" sz="2800" dirty="0" smtClean="0">
                <a:solidFill>
                  <a:schemeClr val="bg1">
                    <a:lumMod val="50000"/>
                  </a:schemeClr>
                </a:solidFill>
                <a:latin typeface="+mj-lt"/>
              </a:rPr>
              <a:t>VAST 13</a:t>
            </a:r>
          </a:p>
          <a:p>
            <a:pPr algn="r"/>
            <a:endParaRPr lang="en-US" sz="2800" dirty="0">
              <a:solidFill>
                <a:schemeClr val="bg1">
                  <a:lumMod val="50000"/>
                </a:schemeClr>
              </a:solidFill>
            </a:endParaRPr>
          </a:p>
        </p:txBody>
      </p:sp>
      <p:sp>
        <p:nvSpPr>
          <p:cNvPr id="4" name="Slide Number Placeholder 3"/>
          <p:cNvSpPr>
            <a:spLocks noGrp="1"/>
          </p:cNvSpPr>
          <p:nvPr>
            <p:ph type="sldNum" sz="quarter" idx="12"/>
          </p:nvPr>
        </p:nvSpPr>
        <p:spPr/>
        <p:txBody>
          <a:bodyPr/>
          <a:lstStyle/>
          <a:p>
            <a:fld id="{CBD5DA4C-FF6E-4E05-9BF1-76A164890C4E}" type="slidenum">
              <a:rPr lang="en-US" smtClean="0"/>
              <a:t>1</a:t>
            </a:fld>
            <a:endParaRPr lang="en-US" dirty="0"/>
          </a:p>
        </p:txBody>
      </p:sp>
    </p:spTree>
    <p:extLst>
      <p:ext uri="{BB962C8B-B14F-4D97-AF65-F5344CB8AC3E}">
        <p14:creationId xmlns:p14="http://schemas.microsoft.com/office/powerpoint/2010/main" val="2157692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Picture 33"/>
          <p:cNvPicPr>
            <a:picLocks noChangeAspect="1"/>
          </p:cNvPicPr>
          <p:nvPr/>
        </p:nvPicPr>
        <p:blipFill>
          <a:blip r:embed="rId3"/>
          <a:stretch>
            <a:fillRect/>
          </a:stretch>
        </p:blipFill>
        <p:spPr>
          <a:xfrm>
            <a:off x="6019057" y="3908807"/>
            <a:ext cx="2769755" cy="1912024"/>
          </a:xfrm>
          <a:prstGeom prst="rect">
            <a:avLst/>
          </a:prstGeom>
        </p:spPr>
      </p:pic>
      <p:sp>
        <p:nvSpPr>
          <p:cNvPr id="4" name="Title 1"/>
          <p:cNvSpPr txBox="1">
            <a:spLocks/>
          </p:cNvSpPr>
          <p:nvPr/>
        </p:nvSpPr>
        <p:spPr>
          <a:xfrm>
            <a:off x="533400" y="5931932"/>
            <a:ext cx="11389894" cy="6203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lumMod val="85000"/>
                  </a:schemeClr>
                </a:solidFill>
                <a:latin typeface="Josefin Sans" pitchFamily="2" charset="0"/>
                <a:ea typeface="Josefin Sans" pitchFamily="2" charset="0"/>
              </a:rPr>
              <a:t>INTRO</a:t>
            </a:r>
            <a:r>
              <a:rPr lang="en-US" sz="3600" b="1" dirty="0" smtClean="0">
                <a:solidFill>
                  <a:schemeClr val="bg1">
                    <a:lumMod val="85000"/>
                  </a:schemeClr>
                </a:solidFill>
                <a:latin typeface="Josefin Sans" pitchFamily="2" charset="0"/>
                <a:ea typeface="Josefin Sans" pitchFamily="2" charset="0"/>
              </a:rPr>
              <a:t> / </a:t>
            </a:r>
            <a:r>
              <a:rPr lang="en-US" sz="3600" b="1" dirty="0">
                <a:solidFill>
                  <a:schemeClr val="tx1">
                    <a:lumMod val="65000"/>
                    <a:lumOff val="35000"/>
                  </a:schemeClr>
                </a:solidFill>
                <a:latin typeface="Josefin Sans" pitchFamily="2" charset="0"/>
                <a:ea typeface="Josefin Sans" pitchFamily="2" charset="0"/>
              </a:rPr>
              <a:t>SYSTEM</a:t>
            </a:r>
            <a:r>
              <a:rPr lang="en-US" sz="3600" b="1" dirty="0">
                <a:solidFill>
                  <a:schemeClr val="bg1">
                    <a:lumMod val="85000"/>
                  </a:schemeClr>
                </a:solidFill>
                <a:latin typeface="Josefin Sans" pitchFamily="2" charset="0"/>
                <a:ea typeface="Josefin Sans" pitchFamily="2" charset="0"/>
              </a:rPr>
              <a:t> </a:t>
            </a:r>
            <a:r>
              <a:rPr lang="en-US" sz="3600" b="1" dirty="0" smtClean="0">
                <a:solidFill>
                  <a:schemeClr val="bg1">
                    <a:lumMod val="85000"/>
                  </a:schemeClr>
                </a:solidFill>
                <a:latin typeface="Josefin Sans" pitchFamily="2" charset="0"/>
                <a:ea typeface="Josefin Sans" pitchFamily="2" charset="0"/>
              </a:rPr>
              <a:t>/ MODEL / DESIGN / CASE STUDY  </a:t>
            </a:r>
            <a:endParaRPr lang="en-US" sz="3600" b="1" dirty="0">
              <a:solidFill>
                <a:schemeClr val="bg1">
                  <a:lumMod val="85000"/>
                </a:schemeClr>
              </a:solidFill>
              <a:latin typeface="Josefin Sans" pitchFamily="2" charset="0"/>
              <a:ea typeface="Josefin Sans" pitchFamily="2" charset="0"/>
            </a:endParaRPr>
          </a:p>
        </p:txBody>
      </p:sp>
      <p:sp>
        <p:nvSpPr>
          <p:cNvPr id="5" name="Rectangle 4"/>
          <p:cNvSpPr/>
          <p:nvPr/>
        </p:nvSpPr>
        <p:spPr>
          <a:xfrm>
            <a:off x="533399" y="4716861"/>
            <a:ext cx="2244525" cy="400536"/>
          </a:xfrm>
          <a:prstGeom prst="rect">
            <a:avLst/>
          </a:prstGeom>
          <a:solidFill>
            <a:schemeClr val="bg1"/>
          </a:solidFill>
          <a:ln w="38100">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smtClean="0">
                <a:solidFill>
                  <a:schemeClr val="tx1">
                    <a:lumMod val="65000"/>
                    <a:lumOff val="35000"/>
                  </a:schemeClr>
                </a:solidFill>
                <a:latin typeface="+mj-lt"/>
                <a:ea typeface="Josefin Sans" pitchFamily="2" charset="0"/>
                <a:cs typeface="Arial" panose="020B0604020202020204" pitchFamily="34" charset="0"/>
              </a:rPr>
              <a:t>Collection of Tweets</a:t>
            </a:r>
            <a:endParaRPr lang="en-US" sz="2000" b="1" dirty="0">
              <a:solidFill>
                <a:schemeClr val="tx1">
                  <a:lumMod val="65000"/>
                  <a:lumOff val="35000"/>
                </a:schemeClr>
              </a:solidFill>
              <a:latin typeface="+mj-lt"/>
              <a:ea typeface="Josefin Sans" pitchFamily="2" charset="0"/>
              <a:cs typeface="Arial" panose="020B0604020202020204" pitchFamily="34" charset="0"/>
            </a:endParaRPr>
          </a:p>
        </p:txBody>
      </p:sp>
      <p:sp>
        <p:nvSpPr>
          <p:cNvPr id="6" name="Rectangle 5"/>
          <p:cNvSpPr/>
          <p:nvPr/>
        </p:nvSpPr>
        <p:spPr>
          <a:xfrm>
            <a:off x="973276" y="4014924"/>
            <a:ext cx="1378014" cy="341660"/>
          </a:xfrm>
          <a:prstGeom prst="rect">
            <a:avLst/>
          </a:prstGeom>
          <a:solidFill>
            <a:schemeClr val="bg1">
              <a:lumMod val="75000"/>
            </a:schemeClr>
          </a:solidFill>
          <a:ln w="38100">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smtClean="0">
                <a:solidFill>
                  <a:schemeClr val="bg1"/>
                </a:solidFill>
                <a:latin typeface="+mj-lt"/>
                <a:ea typeface="Josefin Sans" pitchFamily="2" charset="0"/>
                <a:cs typeface="Arial" panose="020B0604020202020204" pitchFamily="34" charset="0"/>
              </a:rPr>
              <a:t>Text Search</a:t>
            </a:r>
            <a:endParaRPr lang="en-US" sz="2000" b="1" dirty="0">
              <a:solidFill>
                <a:schemeClr val="bg1"/>
              </a:solidFill>
              <a:latin typeface="+mj-lt"/>
              <a:ea typeface="Josefin Sans" pitchFamily="2" charset="0"/>
              <a:cs typeface="Arial" panose="020B0604020202020204" pitchFamily="34" charset="0"/>
            </a:endParaRPr>
          </a:p>
        </p:txBody>
      </p:sp>
      <p:sp>
        <p:nvSpPr>
          <p:cNvPr id="7" name="Rectangle 6"/>
          <p:cNvSpPr/>
          <p:nvPr/>
        </p:nvSpPr>
        <p:spPr>
          <a:xfrm>
            <a:off x="3822956" y="3832726"/>
            <a:ext cx="2041114" cy="706056"/>
          </a:xfrm>
          <a:prstGeom prst="rect">
            <a:avLst/>
          </a:prstGeom>
          <a:solidFill>
            <a:schemeClr val="bg1"/>
          </a:solidFill>
          <a:ln w="38100">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smtClean="0">
                <a:solidFill>
                  <a:schemeClr val="tx1">
                    <a:lumMod val="65000"/>
                    <a:lumOff val="35000"/>
                  </a:schemeClr>
                </a:solidFill>
                <a:latin typeface="+mj-lt"/>
                <a:ea typeface="Josefin Sans" pitchFamily="2" charset="0"/>
                <a:cs typeface="Arial" panose="020B0604020202020204" pitchFamily="34" charset="0"/>
              </a:rPr>
              <a:t>Time Series: </a:t>
            </a:r>
          </a:p>
          <a:p>
            <a:pPr algn="ctr"/>
            <a:r>
              <a:rPr lang="en-US" sz="2000" b="1" dirty="0" smtClean="0">
                <a:solidFill>
                  <a:schemeClr val="tx1">
                    <a:lumMod val="65000"/>
                    <a:lumOff val="35000"/>
                  </a:schemeClr>
                </a:solidFill>
                <a:latin typeface="+mj-lt"/>
                <a:ea typeface="Josefin Sans" pitchFamily="2" charset="0"/>
                <a:cs typeface="Arial" panose="020B0604020202020204" pitchFamily="34" charset="0"/>
              </a:rPr>
              <a:t>Stream of tweets</a:t>
            </a:r>
            <a:endParaRPr lang="en-US" sz="2000" b="1" dirty="0">
              <a:solidFill>
                <a:schemeClr val="tx1">
                  <a:lumMod val="65000"/>
                  <a:lumOff val="35000"/>
                </a:schemeClr>
              </a:solidFill>
              <a:latin typeface="+mj-lt"/>
              <a:ea typeface="Josefin Sans" pitchFamily="2" charset="0"/>
              <a:cs typeface="Arial" panose="020B0604020202020204" pitchFamily="34" charset="0"/>
            </a:endParaRPr>
          </a:p>
        </p:txBody>
      </p:sp>
      <p:cxnSp>
        <p:nvCxnSpPr>
          <p:cNvPr id="9" name="Straight Arrow Connector 8"/>
          <p:cNvCxnSpPr>
            <a:stCxn id="6" idx="3"/>
            <a:endCxn id="7" idx="1"/>
          </p:cNvCxnSpPr>
          <p:nvPr/>
        </p:nvCxnSpPr>
        <p:spPr>
          <a:xfrm>
            <a:off x="2351290" y="4185754"/>
            <a:ext cx="1471666" cy="0"/>
          </a:xfrm>
          <a:prstGeom prst="straightConnector1">
            <a:avLst/>
          </a:prstGeom>
          <a:ln w="3810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2356743" y="2894256"/>
            <a:ext cx="700128" cy="400110"/>
          </a:xfrm>
          <a:prstGeom prst="rect">
            <a:avLst/>
          </a:prstGeom>
          <a:noFill/>
        </p:spPr>
        <p:txBody>
          <a:bodyPr wrap="none" rtlCol="0">
            <a:spAutoFit/>
          </a:bodyPr>
          <a:lstStyle/>
          <a:p>
            <a:r>
              <a:rPr lang="en-US" sz="2000" b="1" i="1" dirty="0">
                <a:solidFill>
                  <a:schemeClr val="tx1">
                    <a:lumMod val="65000"/>
                    <a:lumOff val="35000"/>
                  </a:schemeClr>
                </a:solidFill>
                <a:latin typeface="+mj-lt"/>
                <a:ea typeface="Josefin Sans" pitchFamily="2" charset="0"/>
                <a:cs typeface="Arial" panose="020B0604020202020204" pitchFamily="34" charset="0"/>
              </a:rPr>
              <a:t>Topic</a:t>
            </a:r>
          </a:p>
        </p:txBody>
      </p:sp>
      <p:sp>
        <p:nvSpPr>
          <p:cNvPr id="35" name="Freeform 34"/>
          <p:cNvSpPr/>
          <p:nvPr/>
        </p:nvSpPr>
        <p:spPr>
          <a:xfrm>
            <a:off x="3062830" y="3117937"/>
            <a:ext cx="627976" cy="898157"/>
          </a:xfrm>
          <a:custGeom>
            <a:avLst/>
            <a:gdLst>
              <a:gd name="connsiteX0" fmla="*/ 0 w 2165684"/>
              <a:gd name="connsiteY0" fmla="*/ 0 h 1084424"/>
              <a:gd name="connsiteX1" fmla="*/ 1720516 w 2165684"/>
              <a:gd name="connsiteY1" fmla="*/ 1082842 h 1084424"/>
              <a:gd name="connsiteX2" fmla="*/ 2165684 w 2165684"/>
              <a:gd name="connsiteY2" fmla="*/ 192506 h 1084424"/>
              <a:gd name="connsiteX0" fmla="*/ 22426 w 2188110"/>
              <a:gd name="connsiteY0" fmla="*/ 0 h 1096417"/>
              <a:gd name="connsiteX1" fmla="*/ 82584 w 2188110"/>
              <a:gd name="connsiteY1" fmla="*/ 1094873 h 1096417"/>
              <a:gd name="connsiteX2" fmla="*/ 2188110 w 2188110"/>
              <a:gd name="connsiteY2" fmla="*/ 192506 h 1096417"/>
              <a:gd name="connsiteX0" fmla="*/ 0 w 1371600"/>
              <a:gd name="connsiteY0" fmla="*/ 0 h 1618731"/>
              <a:gd name="connsiteX1" fmla="*/ 60158 w 1371600"/>
              <a:gd name="connsiteY1" fmla="*/ 1094873 h 1618731"/>
              <a:gd name="connsiteX2" fmla="*/ 1371600 w 1371600"/>
              <a:gd name="connsiteY2" fmla="*/ 1443790 h 1618731"/>
              <a:gd name="connsiteX0" fmla="*/ 0 w 1491916"/>
              <a:gd name="connsiteY0" fmla="*/ 0 h 1310091"/>
              <a:gd name="connsiteX1" fmla="*/ 180474 w 1491916"/>
              <a:gd name="connsiteY1" fmla="*/ 794084 h 1310091"/>
              <a:gd name="connsiteX2" fmla="*/ 1491916 w 1491916"/>
              <a:gd name="connsiteY2" fmla="*/ 1143001 h 1310091"/>
              <a:gd name="connsiteX0" fmla="*/ 0 w 1491916"/>
              <a:gd name="connsiteY0" fmla="*/ 0 h 1310091"/>
              <a:gd name="connsiteX1" fmla="*/ 180474 w 1491916"/>
              <a:gd name="connsiteY1" fmla="*/ 794084 h 1310091"/>
              <a:gd name="connsiteX2" fmla="*/ 1491916 w 1491916"/>
              <a:gd name="connsiteY2" fmla="*/ 1143001 h 1310091"/>
              <a:gd name="connsiteX0" fmla="*/ 0 w 1491916"/>
              <a:gd name="connsiteY0" fmla="*/ 0 h 1266195"/>
              <a:gd name="connsiteX1" fmla="*/ 842211 w 1491916"/>
              <a:gd name="connsiteY1" fmla="*/ 445168 h 1266195"/>
              <a:gd name="connsiteX2" fmla="*/ 1491916 w 1491916"/>
              <a:gd name="connsiteY2" fmla="*/ 1143001 h 1266195"/>
              <a:gd name="connsiteX0" fmla="*/ 0 w 1491916"/>
              <a:gd name="connsiteY0" fmla="*/ 0 h 1269399"/>
              <a:gd name="connsiteX1" fmla="*/ 842211 w 1491916"/>
              <a:gd name="connsiteY1" fmla="*/ 445168 h 1269399"/>
              <a:gd name="connsiteX2" fmla="*/ 1491916 w 1491916"/>
              <a:gd name="connsiteY2" fmla="*/ 1143001 h 1269399"/>
              <a:gd name="connsiteX0" fmla="*/ 0 w 1491916"/>
              <a:gd name="connsiteY0" fmla="*/ 0 h 1285125"/>
              <a:gd name="connsiteX1" fmla="*/ 842211 w 1491916"/>
              <a:gd name="connsiteY1" fmla="*/ 445168 h 1285125"/>
              <a:gd name="connsiteX2" fmla="*/ 1491916 w 1491916"/>
              <a:gd name="connsiteY2" fmla="*/ 1143001 h 1285125"/>
              <a:gd name="connsiteX0" fmla="*/ 0 w 1491916"/>
              <a:gd name="connsiteY0" fmla="*/ 0 h 1285125"/>
              <a:gd name="connsiteX1" fmla="*/ 842211 w 1491916"/>
              <a:gd name="connsiteY1" fmla="*/ 445168 h 1285125"/>
              <a:gd name="connsiteX2" fmla="*/ 1491916 w 1491916"/>
              <a:gd name="connsiteY2" fmla="*/ 1143001 h 1285125"/>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Lst>
            <a:ahLst/>
            <a:cxnLst>
              <a:cxn ang="0">
                <a:pos x="connsiteX0" y="connsiteY0"/>
              </a:cxn>
              <a:cxn ang="0">
                <a:pos x="connsiteX1" y="connsiteY1"/>
              </a:cxn>
            </a:cxnLst>
            <a:rect l="l" t="t" r="r" b="b"/>
            <a:pathLst>
              <a:path w="1491916" h="1143001">
                <a:moveTo>
                  <a:pt x="0" y="0"/>
                </a:moveTo>
                <a:cubicBezTo>
                  <a:pt x="882316" y="20053"/>
                  <a:pt x="814137" y="1086854"/>
                  <a:pt x="1491916" y="1143001"/>
                </a:cubicBezTo>
              </a:path>
            </a:pathLst>
          </a:custGeom>
          <a:noFill/>
          <a:ln w="38100">
            <a:solidFill>
              <a:schemeClr val="bg1">
                <a:lumMod val="65000"/>
              </a:schemeClr>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p:nvSpPr>
        <p:spPr>
          <a:xfrm>
            <a:off x="1794094" y="3254534"/>
            <a:ext cx="1300356" cy="400110"/>
          </a:xfrm>
          <a:prstGeom prst="rect">
            <a:avLst/>
          </a:prstGeom>
          <a:noFill/>
        </p:spPr>
        <p:txBody>
          <a:bodyPr wrap="none" rtlCol="0">
            <a:spAutoFit/>
          </a:bodyPr>
          <a:lstStyle/>
          <a:p>
            <a:r>
              <a:rPr lang="en-US" sz="2000" b="1" i="1" dirty="0" smtClean="0">
                <a:solidFill>
                  <a:schemeClr val="tx1">
                    <a:lumMod val="65000"/>
                    <a:lumOff val="35000"/>
                  </a:schemeClr>
                </a:solidFill>
                <a:latin typeface="+mj-lt"/>
                <a:ea typeface="Josefin Sans" pitchFamily="2" charset="0"/>
                <a:cs typeface="Arial" panose="020B0604020202020204" pitchFamily="34" charset="0"/>
              </a:rPr>
              <a:t>User group</a:t>
            </a:r>
            <a:endParaRPr lang="en-US" sz="2000" b="1" i="1" dirty="0">
              <a:solidFill>
                <a:schemeClr val="tx1">
                  <a:lumMod val="65000"/>
                  <a:lumOff val="35000"/>
                </a:schemeClr>
              </a:solidFill>
              <a:latin typeface="+mj-lt"/>
              <a:ea typeface="Josefin Sans" pitchFamily="2" charset="0"/>
              <a:cs typeface="Arial" panose="020B0604020202020204" pitchFamily="34" charset="0"/>
            </a:endParaRPr>
          </a:p>
        </p:txBody>
      </p:sp>
      <p:sp>
        <p:nvSpPr>
          <p:cNvPr id="37" name="Freeform 36"/>
          <p:cNvSpPr/>
          <p:nvPr/>
        </p:nvSpPr>
        <p:spPr>
          <a:xfrm>
            <a:off x="3062828" y="3407932"/>
            <a:ext cx="627977" cy="666454"/>
          </a:xfrm>
          <a:custGeom>
            <a:avLst/>
            <a:gdLst>
              <a:gd name="connsiteX0" fmla="*/ 0 w 2165684"/>
              <a:gd name="connsiteY0" fmla="*/ 0 h 1084424"/>
              <a:gd name="connsiteX1" fmla="*/ 1720516 w 2165684"/>
              <a:gd name="connsiteY1" fmla="*/ 1082842 h 1084424"/>
              <a:gd name="connsiteX2" fmla="*/ 2165684 w 2165684"/>
              <a:gd name="connsiteY2" fmla="*/ 192506 h 1084424"/>
              <a:gd name="connsiteX0" fmla="*/ 22426 w 2188110"/>
              <a:gd name="connsiteY0" fmla="*/ 0 h 1096417"/>
              <a:gd name="connsiteX1" fmla="*/ 82584 w 2188110"/>
              <a:gd name="connsiteY1" fmla="*/ 1094873 h 1096417"/>
              <a:gd name="connsiteX2" fmla="*/ 2188110 w 2188110"/>
              <a:gd name="connsiteY2" fmla="*/ 192506 h 1096417"/>
              <a:gd name="connsiteX0" fmla="*/ 0 w 1371600"/>
              <a:gd name="connsiteY0" fmla="*/ 0 h 1618731"/>
              <a:gd name="connsiteX1" fmla="*/ 60158 w 1371600"/>
              <a:gd name="connsiteY1" fmla="*/ 1094873 h 1618731"/>
              <a:gd name="connsiteX2" fmla="*/ 1371600 w 1371600"/>
              <a:gd name="connsiteY2" fmla="*/ 1443790 h 1618731"/>
              <a:gd name="connsiteX0" fmla="*/ 0 w 1491916"/>
              <a:gd name="connsiteY0" fmla="*/ 0 h 1310091"/>
              <a:gd name="connsiteX1" fmla="*/ 180474 w 1491916"/>
              <a:gd name="connsiteY1" fmla="*/ 794084 h 1310091"/>
              <a:gd name="connsiteX2" fmla="*/ 1491916 w 1491916"/>
              <a:gd name="connsiteY2" fmla="*/ 1143001 h 1310091"/>
              <a:gd name="connsiteX0" fmla="*/ 0 w 1491916"/>
              <a:gd name="connsiteY0" fmla="*/ 0 h 1310091"/>
              <a:gd name="connsiteX1" fmla="*/ 180474 w 1491916"/>
              <a:gd name="connsiteY1" fmla="*/ 794084 h 1310091"/>
              <a:gd name="connsiteX2" fmla="*/ 1491916 w 1491916"/>
              <a:gd name="connsiteY2" fmla="*/ 1143001 h 1310091"/>
              <a:gd name="connsiteX0" fmla="*/ 0 w 1491916"/>
              <a:gd name="connsiteY0" fmla="*/ 0 h 1266195"/>
              <a:gd name="connsiteX1" fmla="*/ 842211 w 1491916"/>
              <a:gd name="connsiteY1" fmla="*/ 445168 h 1266195"/>
              <a:gd name="connsiteX2" fmla="*/ 1491916 w 1491916"/>
              <a:gd name="connsiteY2" fmla="*/ 1143001 h 1266195"/>
              <a:gd name="connsiteX0" fmla="*/ 0 w 1491916"/>
              <a:gd name="connsiteY0" fmla="*/ 0 h 1269399"/>
              <a:gd name="connsiteX1" fmla="*/ 842211 w 1491916"/>
              <a:gd name="connsiteY1" fmla="*/ 445168 h 1269399"/>
              <a:gd name="connsiteX2" fmla="*/ 1491916 w 1491916"/>
              <a:gd name="connsiteY2" fmla="*/ 1143001 h 1269399"/>
              <a:gd name="connsiteX0" fmla="*/ 0 w 1491916"/>
              <a:gd name="connsiteY0" fmla="*/ 0 h 1285125"/>
              <a:gd name="connsiteX1" fmla="*/ 842211 w 1491916"/>
              <a:gd name="connsiteY1" fmla="*/ 445168 h 1285125"/>
              <a:gd name="connsiteX2" fmla="*/ 1491916 w 1491916"/>
              <a:gd name="connsiteY2" fmla="*/ 1143001 h 1285125"/>
              <a:gd name="connsiteX0" fmla="*/ 0 w 1491916"/>
              <a:gd name="connsiteY0" fmla="*/ 0 h 1285125"/>
              <a:gd name="connsiteX1" fmla="*/ 842211 w 1491916"/>
              <a:gd name="connsiteY1" fmla="*/ 445168 h 1285125"/>
              <a:gd name="connsiteX2" fmla="*/ 1491916 w 1491916"/>
              <a:gd name="connsiteY2" fmla="*/ 1143001 h 1285125"/>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636295"/>
              <a:gd name="connsiteY0" fmla="*/ 0 h 866274"/>
              <a:gd name="connsiteX1" fmla="*/ 1636295 w 1636295"/>
              <a:gd name="connsiteY1" fmla="*/ 866274 h 866274"/>
              <a:gd name="connsiteX0" fmla="*/ 0 w 1419727"/>
              <a:gd name="connsiteY0" fmla="*/ 0 h 745959"/>
              <a:gd name="connsiteX1" fmla="*/ 1419727 w 1419727"/>
              <a:gd name="connsiteY1" fmla="*/ 745959 h 745959"/>
            </a:gdLst>
            <a:ahLst/>
            <a:cxnLst>
              <a:cxn ang="0">
                <a:pos x="connsiteX0" y="connsiteY0"/>
              </a:cxn>
              <a:cxn ang="0">
                <a:pos x="connsiteX1" y="connsiteY1"/>
              </a:cxn>
            </a:cxnLst>
            <a:rect l="l" t="t" r="r" b="b"/>
            <a:pathLst>
              <a:path w="1419727" h="745959">
                <a:moveTo>
                  <a:pt x="0" y="0"/>
                </a:moveTo>
                <a:cubicBezTo>
                  <a:pt x="882316" y="20053"/>
                  <a:pt x="741948" y="689812"/>
                  <a:pt x="1419727" y="745959"/>
                </a:cubicBezTo>
              </a:path>
            </a:pathLst>
          </a:custGeom>
          <a:noFill/>
          <a:ln w="38100">
            <a:solidFill>
              <a:schemeClr val="bg1">
                <a:lumMod val="65000"/>
              </a:schemeClr>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3839529" y="2947811"/>
            <a:ext cx="2024541" cy="630447"/>
          </a:xfrm>
          <a:prstGeom prst="rect">
            <a:avLst/>
          </a:prstGeom>
          <a:solidFill>
            <a:srgbClr val="7C85F2"/>
          </a:solidFill>
          <a:ln w="38100">
            <a:solidFill>
              <a:srgbClr val="7C85F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smtClean="0">
                <a:solidFill>
                  <a:schemeClr val="bg1"/>
                </a:solidFill>
                <a:latin typeface="+mj-lt"/>
                <a:ea typeface="Josefin Sans" pitchFamily="2" charset="0"/>
                <a:cs typeface="Arial" panose="020B0604020202020204" pitchFamily="34" charset="0"/>
              </a:rPr>
              <a:t>Topic Competition Modeling</a:t>
            </a:r>
            <a:endParaRPr lang="en-US" sz="2000" b="1" dirty="0">
              <a:solidFill>
                <a:schemeClr val="bg1"/>
              </a:solidFill>
              <a:latin typeface="+mj-lt"/>
              <a:ea typeface="Josefin Sans" pitchFamily="2" charset="0"/>
              <a:cs typeface="Arial" panose="020B0604020202020204" pitchFamily="34" charset="0"/>
            </a:endParaRPr>
          </a:p>
        </p:txBody>
      </p:sp>
      <p:sp>
        <p:nvSpPr>
          <p:cNvPr id="41" name="Rectangle 40"/>
          <p:cNvSpPr/>
          <p:nvPr/>
        </p:nvSpPr>
        <p:spPr>
          <a:xfrm>
            <a:off x="3839529" y="2240368"/>
            <a:ext cx="2024541" cy="660195"/>
          </a:xfrm>
          <a:prstGeom prst="rect">
            <a:avLst/>
          </a:prstGeom>
          <a:solidFill>
            <a:srgbClr val="7C85F2"/>
          </a:solidFill>
          <a:ln w="38100">
            <a:solidFill>
              <a:srgbClr val="7C85F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smtClean="0">
                <a:solidFill>
                  <a:schemeClr val="bg1"/>
                </a:solidFill>
                <a:latin typeface="+mj-lt"/>
                <a:ea typeface="Josefin Sans" pitchFamily="2" charset="0"/>
                <a:cs typeface="Arial" panose="020B0604020202020204" pitchFamily="34" charset="0"/>
              </a:rPr>
              <a:t>Topic Transition Analysis</a:t>
            </a:r>
            <a:endParaRPr lang="en-US" sz="2000" b="1" dirty="0">
              <a:solidFill>
                <a:schemeClr val="bg1"/>
              </a:solidFill>
              <a:latin typeface="+mj-lt"/>
              <a:ea typeface="Josefin Sans" pitchFamily="2" charset="0"/>
              <a:cs typeface="Arial" panose="020B0604020202020204" pitchFamily="34" charset="0"/>
            </a:endParaRPr>
          </a:p>
        </p:txBody>
      </p:sp>
      <p:cxnSp>
        <p:nvCxnSpPr>
          <p:cNvPr id="47" name="Elbow Connector 46"/>
          <p:cNvCxnSpPr>
            <a:endCxn id="6" idx="0"/>
          </p:cNvCxnSpPr>
          <p:nvPr/>
        </p:nvCxnSpPr>
        <p:spPr>
          <a:xfrm rot="16200000" flipH="1" flipV="1">
            <a:off x="5196004" y="-861001"/>
            <a:ext cx="1342204" cy="8409645"/>
          </a:xfrm>
          <a:prstGeom prst="bentConnector3">
            <a:avLst>
              <a:gd name="adj1" fmla="val -70776"/>
            </a:avLst>
          </a:prstGeom>
          <a:ln w="3810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5900989" y="2947809"/>
            <a:ext cx="782542" cy="2"/>
          </a:xfrm>
          <a:prstGeom prst="straightConnector1">
            <a:avLst/>
          </a:prstGeom>
          <a:ln w="3810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cxnSp>
        <p:nvCxnSpPr>
          <p:cNvPr id="59" name="Straight Arrow Connector 58"/>
          <p:cNvCxnSpPr>
            <a:stCxn id="5" idx="0"/>
            <a:endCxn id="6" idx="2"/>
          </p:cNvCxnSpPr>
          <p:nvPr/>
        </p:nvCxnSpPr>
        <p:spPr>
          <a:xfrm flipV="1">
            <a:off x="1655662" y="4356584"/>
            <a:ext cx="6621" cy="360277"/>
          </a:xfrm>
          <a:prstGeom prst="straightConnector1">
            <a:avLst/>
          </a:prstGeom>
          <a:ln w="3810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cxnSp>
        <p:nvCxnSpPr>
          <p:cNvPr id="63" name="Straight Arrow Connector 62"/>
          <p:cNvCxnSpPr>
            <a:stCxn id="7" idx="0"/>
            <a:endCxn id="38" idx="2"/>
          </p:cNvCxnSpPr>
          <p:nvPr/>
        </p:nvCxnSpPr>
        <p:spPr>
          <a:xfrm flipV="1">
            <a:off x="4843513" y="3578258"/>
            <a:ext cx="8287" cy="254468"/>
          </a:xfrm>
          <a:prstGeom prst="straightConnector1">
            <a:avLst/>
          </a:prstGeom>
          <a:ln w="38100">
            <a:solidFill>
              <a:srgbClr val="7C85F2"/>
            </a:solidFill>
            <a:tailEnd type="triangle"/>
          </a:ln>
        </p:spPr>
        <p:style>
          <a:lnRef idx="1">
            <a:schemeClr val="dk1"/>
          </a:lnRef>
          <a:fillRef idx="0">
            <a:schemeClr val="dk1"/>
          </a:fillRef>
          <a:effectRef idx="0">
            <a:schemeClr val="dk1"/>
          </a:effectRef>
          <a:fontRef idx="minor">
            <a:schemeClr val="tx1"/>
          </a:fontRef>
        </p:style>
      </p:cxnSp>
      <p:sp>
        <p:nvSpPr>
          <p:cNvPr id="18" name="Title 1"/>
          <p:cNvSpPr>
            <a:spLocks noGrp="1"/>
          </p:cNvSpPr>
          <p:nvPr>
            <p:ph type="title"/>
          </p:nvPr>
        </p:nvSpPr>
        <p:spPr>
          <a:xfrm>
            <a:off x="497003" y="419888"/>
            <a:ext cx="11042370" cy="946150"/>
          </a:xfrm>
        </p:spPr>
        <p:txBody>
          <a:bodyPr>
            <a:noAutofit/>
          </a:bodyPr>
          <a:lstStyle/>
          <a:p>
            <a:r>
              <a:rPr lang="en-US" sz="3200" b="1" dirty="0" smtClean="0">
                <a:latin typeface="Josefin Sans" pitchFamily="2" charset="0"/>
                <a:ea typeface="Josefin Sans" pitchFamily="2" charset="0"/>
              </a:rPr>
              <a:t> </a:t>
            </a:r>
            <a:br>
              <a:rPr lang="en-US" sz="3200" b="1" dirty="0" smtClean="0">
                <a:latin typeface="Josefin Sans" pitchFamily="2" charset="0"/>
                <a:ea typeface="Josefin Sans" pitchFamily="2" charset="0"/>
              </a:rPr>
            </a:br>
            <a:r>
              <a:rPr lang="en-US" sz="3200" dirty="0" smtClean="0">
                <a:latin typeface="Josefin Sans" pitchFamily="2" charset="0"/>
                <a:ea typeface="Josefin Sans" pitchFamily="2" charset="0"/>
              </a:rPr>
              <a:t>Combine</a:t>
            </a:r>
            <a:r>
              <a:rPr lang="en-US" sz="3200" b="1" dirty="0" smtClean="0">
                <a:latin typeface="Josefin Sans" pitchFamily="2" charset="0"/>
                <a:ea typeface="Josefin Sans" pitchFamily="2" charset="0"/>
              </a:rPr>
              <a:t> quantitative modeling </a:t>
            </a:r>
            <a:r>
              <a:rPr lang="en-US" sz="3200" dirty="0" smtClean="0">
                <a:latin typeface="Josefin Sans" pitchFamily="2" charset="0"/>
                <a:ea typeface="Josefin Sans" pitchFamily="2" charset="0"/>
              </a:rPr>
              <a:t>and</a:t>
            </a:r>
            <a:r>
              <a:rPr lang="en-US" sz="3200" b="1" dirty="0" smtClean="0">
                <a:latin typeface="Josefin Sans" pitchFamily="2" charset="0"/>
                <a:ea typeface="Josefin Sans" pitchFamily="2" charset="0"/>
              </a:rPr>
              <a:t> interactive visualization</a:t>
            </a:r>
            <a:endParaRPr lang="en-US" sz="3200" b="1" dirty="0">
              <a:latin typeface="Josefin Sans" pitchFamily="2" charset="0"/>
              <a:ea typeface="Josefin Sans" pitchFamily="2" charset="0"/>
            </a:endParaRPr>
          </a:p>
        </p:txBody>
      </p:sp>
      <p:sp>
        <p:nvSpPr>
          <p:cNvPr id="27" name="Freeform 26"/>
          <p:cNvSpPr/>
          <p:nvPr/>
        </p:nvSpPr>
        <p:spPr>
          <a:xfrm>
            <a:off x="7980355" y="3117937"/>
            <a:ext cx="601535" cy="412297"/>
          </a:xfrm>
          <a:custGeom>
            <a:avLst/>
            <a:gdLst>
              <a:gd name="connsiteX0" fmla="*/ 0 w 2165684"/>
              <a:gd name="connsiteY0" fmla="*/ 0 h 1084424"/>
              <a:gd name="connsiteX1" fmla="*/ 1720516 w 2165684"/>
              <a:gd name="connsiteY1" fmla="*/ 1082842 h 1084424"/>
              <a:gd name="connsiteX2" fmla="*/ 2165684 w 2165684"/>
              <a:gd name="connsiteY2" fmla="*/ 192506 h 1084424"/>
              <a:gd name="connsiteX0" fmla="*/ 22426 w 2188110"/>
              <a:gd name="connsiteY0" fmla="*/ 0 h 1096417"/>
              <a:gd name="connsiteX1" fmla="*/ 82584 w 2188110"/>
              <a:gd name="connsiteY1" fmla="*/ 1094873 h 1096417"/>
              <a:gd name="connsiteX2" fmla="*/ 2188110 w 2188110"/>
              <a:gd name="connsiteY2" fmla="*/ 192506 h 1096417"/>
              <a:gd name="connsiteX0" fmla="*/ 0 w 1371600"/>
              <a:gd name="connsiteY0" fmla="*/ 0 h 1618731"/>
              <a:gd name="connsiteX1" fmla="*/ 60158 w 1371600"/>
              <a:gd name="connsiteY1" fmla="*/ 1094873 h 1618731"/>
              <a:gd name="connsiteX2" fmla="*/ 1371600 w 1371600"/>
              <a:gd name="connsiteY2" fmla="*/ 1443790 h 1618731"/>
              <a:gd name="connsiteX0" fmla="*/ 0 w 1491916"/>
              <a:gd name="connsiteY0" fmla="*/ 0 h 1310091"/>
              <a:gd name="connsiteX1" fmla="*/ 180474 w 1491916"/>
              <a:gd name="connsiteY1" fmla="*/ 794084 h 1310091"/>
              <a:gd name="connsiteX2" fmla="*/ 1491916 w 1491916"/>
              <a:gd name="connsiteY2" fmla="*/ 1143001 h 1310091"/>
              <a:gd name="connsiteX0" fmla="*/ 0 w 1491916"/>
              <a:gd name="connsiteY0" fmla="*/ 0 h 1310091"/>
              <a:gd name="connsiteX1" fmla="*/ 180474 w 1491916"/>
              <a:gd name="connsiteY1" fmla="*/ 794084 h 1310091"/>
              <a:gd name="connsiteX2" fmla="*/ 1491916 w 1491916"/>
              <a:gd name="connsiteY2" fmla="*/ 1143001 h 1310091"/>
              <a:gd name="connsiteX0" fmla="*/ 0 w 1491916"/>
              <a:gd name="connsiteY0" fmla="*/ 0 h 1266195"/>
              <a:gd name="connsiteX1" fmla="*/ 842211 w 1491916"/>
              <a:gd name="connsiteY1" fmla="*/ 445168 h 1266195"/>
              <a:gd name="connsiteX2" fmla="*/ 1491916 w 1491916"/>
              <a:gd name="connsiteY2" fmla="*/ 1143001 h 1266195"/>
              <a:gd name="connsiteX0" fmla="*/ 0 w 1491916"/>
              <a:gd name="connsiteY0" fmla="*/ 0 h 1269399"/>
              <a:gd name="connsiteX1" fmla="*/ 842211 w 1491916"/>
              <a:gd name="connsiteY1" fmla="*/ 445168 h 1269399"/>
              <a:gd name="connsiteX2" fmla="*/ 1491916 w 1491916"/>
              <a:gd name="connsiteY2" fmla="*/ 1143001 h 1269399"/>
              <a:gd name="connsiteX0" fmla="*/ 0 w 1491916"/>
              <a:gd name="connsiteY0" fmla="*/ 0 h 1285125"/>
              <a:gd name="connsiteX1" fmla="*/ 842211 w 1491916"/>
              <a:gd name="connsiteY1" fmla="*/ 445168 h 1285125"/>
              <a:gd name="connsiteX2" fmla="*/ 1491916 w 1491916"/>
              <a:gd name="connsiteY2" fmla="*/ 1143001 h 1285125"/>
              <a:gd name="connsiteX0" fmla="*/ 0 w 1491916"/>
              <a:gd name="connsiteY0" fmla="*/ 0 h 1285125"/>
              <a:gd name="connsiteX1" fmla="*/ 842211 w 1491916"/>
              <a:gd name="connsiteY1" fmla="*/ 445168 h 1285125"/>
              <a:gd name="connsiteX2" fmla="*/ 1491916 w 1491916"/>
              <a:gd name="connsiteY2" fmla="*/ 1143001 h 1285125"/>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067311"/>
              <a:gd name="connsiteY0" fmla="*/ 0 h 2007034"/>
              <a:gd name="connsiteX1" fmla="*/ 1067311 w 1067311"/>
              <a:gd name="connsiteY1" fmla="*/ 2007034 h 2007034"/>
              <a:gd name="connsiteX0" fmla="*/ 0 w 1067311"/>
              <a:gd name="connsiteY0" fmla="*/ 0 h 2007034"/>
              <a:gd name="connsiteX1" fmla="*/ 1067311 w 1067311"/>
              <a:gd name="connsiteY1" fmla="*/ 2007034 h 2007034"/>
              <a:gd name="connsiteX0" fmla="*/ 0 w 998826"/>
              <a:gd name="connsiteY0" fmla="*/ 0 h 3447089"/>
              <a:gd name="connsiteX1" fmla="*/ 998826 w 998826"/>
              <a:gd name="connsiteY1" fmla="*/ 3447089 h 3447089"/>
              <a:gd name="connsiteX0" fmla="*/ 0 w 998826"/>
              <a:gd name="connsiteY0" fmla="*/ 0 h 3447089"/>
              <a:gd name="connsiteX1" fmla="*/ 998826 w 998826"/>
              <a:gd name="connsiteY1" fmla="*/ 3447089 h 3447089"/>
            </a:gdLst>
            <a:ahLst/>
            <a:cxnLst>
              <a:cxn ang="0">
                <a:pos x="connsiteX0" y="connsiteY0"/>
              </a:cxn>
              <a:cxn ang="0">
                <a:pos x="connsiteX1" y="connsiteY1"/>
              </a:cxn>
            </a:cxnLst>
            <a:rect l="l" t="t" r="r" b="b"/>
            <a:pathLst>
              <a:path w="998826" h="3447089">
                <a:moveTo>
                  <a:pt x="0" y="0"/>
                </a:moveTo>
                <a:cubicBezTo>
                  <a:pt x="320741" y="2381743"/>
                  <a:pt x="540198" y="2584513"/>
                  <a:pt x="998826" y="3447089"/>
                </a:cubicBezTo>
              </a:path>
            </a:pathLst>
          </a:custGeom>
          <a:noFill/>
          <a:ln w="38100">
            <a:solidFill>
              <a:schemeClr val="bg1">
                <a:lumMod val="65000"/>
              </a:schemeClr>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28"/>
          <p:cNvSpPr/>
          <p:nvPr/>
        </p:nvSpPr>
        <p:spPr>
          <a:xfrm>
            <a:off x="8182726" y="2324542"/>
            <a:ext cx="1665460" cy="461235"/>
          </a:xfrm>
          <a:custGeom>
            <a:avLst/>
            <a:gdLst>
              <a:gd name="connsiteX0" fmla="*/ 0 w 2165684"/>
              <a:gd name="connsiteY0" fmla="*/ 0 h 1084424"/>
              <a:gd name="connsiteX1" fmla="*/ 1720516 w 2165684"/>
              <a:gd name="connsiteY1" fmla="*/ 1082842 h 1084424"/>
              <a:gd name="connsiteX2" fmla="*/ 2165684 w 2165684"/>
              <a:gd name="connsiteY2" fmla="*/ 192506 h 1084424"/>
              <a:gd name="connsiteX0" fmla="*/ 22426 w 2188110"/>
              <a:gd name="connsiteY0" fmla="*/ 0 h 1096417"/>
              <a:gd name="connsiteX1" fmla="*/ 82584 w 2188110"/>
              <a:gd name="connsiteY1" fmla="*/ 1094873 h 1096417"/>
              <a:gd name="connsiteX2" fmla="*/ 2188110 w 2188110"/>
              <a:gd name="connsiteY2" fmla="*/ 192506 h 1096417"/>
              <a:gd name="connsiteX0" fmla="*/ 0 w 1371600"/>
              <a:gd name="connsiteY0" fmla="*/ 0 h 1618731"/>
              <a:gd name="connsiteX1" fmla="*/ 60158 w 1371600"/>
              <a:gd name="connsiteY1" fmla="*/ 1094873 h 1618731"/>
              <a:gd name="connsiteX2" fmla="*/ 1371600 w 1371600"/>
              <a:gd name="connsiteY2" fmla="*/ 1443790 h 1618731"/>
              <a:gd name="connsiteX0" fmla="*/ 0 w 1491916"/>
              <a:gd name="connsiteY0" fmla="*/ 0 h 1310091"/>
              <a:gd name="connsiteX1" fmla="*/ 180474 w 1491916"/>
              <a:gd name="connsiteY1" fmla="*/ 794084 h 1310091"/>
              <a:gd name="connsiteX2" fmla="*/ 1491916 w 1491916"/>
              <a:gd name="connsiteY2" fmla="*/ 1143001 h 1310091"/>
              <a:gd name="connsiteX0" fmla="*/ 0 w 1491916"/>
              <a:gd name="connsiteY0" fmla="*/ 0 h 1310091"/>
              <a:gd name="connsiteX1" fmla="*/ 180474 w 1491916"/>
              <a:gd name="connsiteY1" fmla="*/ 794084 h 1310091"/>
              <a:gd name="connsiteX2" fmla="*/ 1491916 w 1491916"/>
              <a:gd name="connsiteY2" fmla="*/ 1143001 h 1310091"/>
              <a:gd name="connsiteX0" fmla="*/ 0 w 1491916"/>
              <a:gd name="connsiteY0" fmla="*/ 0 h 1266195"/>
              <a:gd name="connsiteX1" fmla="*/ 842211 w 1491916"/>
              <a:gd name="connsiteY1" fmla="*/ 445168 h 1266195"/>
              <a:gd name="connsiteX2" fmla="*/ 1491916 w 1491916"/>
              <a:gd name="connsiteY2" fmla="*/ 1143001 h 1266195"/>
              <a:gd name="connsiteX0" fmla="*/ 0 w 1491916"/>
              <a:gd name="connsiteY0" fmla="*/ 0 h 1269399"/>
              <a:gd name="connsiteX1" fmla="*/ 842211 w 1491916"/>
              <a:gd name="connsiteY1" fmla="*/ 445168 h 1269399"/>
              <a:gd name="connsiteX2" fmla="*/ 1491916 w 1491916"/>
              <a:gd name="connsiteY2" fmla="*/ 1143001 h 1269399"/>
              <a:gd name="connsiteX0" fmla="*/ 0 w 1491916"/>
              <a:gd name="connsiteY0" fmla="*/ 0 h 1285125"/>
              <a:gd name="connsiteX1" fmla="*/ 842211 w 1491916"/>
              <a:gd name="connsiteY1" fmla="*/ 445168 h 1285125"/>
              <a:gd name="connsiteX2" fmla="*/ 1491916 w 1491916"/>
              <a:gd name="connsiteY2" fmla="*/ 1143001 h 1285125"/>
              <a:gd name="connsiteX0" fmla="*/ 0 w 1491916"/>
              <a:gd name="connsiteY0" fmla="*/ 0 h 1285125"/>
              <a:gd name="connsiteX1" fmla="*/ 842211 w 1491916"/>
              <a:gd name="connsiteY1" fmla="*/ 445168 h 1285125"/>
              <a:gd name="connsiteX2" fmla="*/ 1491916 w 1491916"/>
              <a:gd name="connsiteY2" fmla="*/ 1143001 h 1285125"/>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067311"/>
              <a:gd name="connsiteY0" fmla="*/ 0 h 2007034"/>
              <a:gd name="connsiteX1" fmla="*/ 1067311 w 1067311"/>
              <a:gd name="connsiteY1" fmla="*/ 2007034 h 2007034"/>
              <a:gd name="connsiteX0" fmla="*/ 0 w 1067311"/>
              <a:gd name="connsiteY0" fmla="*/ 0 h 2007034"/>
              <a:gd name="connsiteX1" fmla="*/ 1067311 w 1067311"/>
              <a:gd name="connsiteY1" fmla="*/ 2007034 h 2007034"/>
              <a:gd name="connsiteX0" fmla="*/ 0 w 998826"/>
              <a:gd name="connsiteY0" fmla="*/ 0 h 3447089"/>
              <a:gd name="connsiteX1" fmla="*/ 998826 w 998826"/>
              <a:gd name="connsiteY1" fmla="*/ 3447089 h 3447089"/>
              <a:gd name="connsiteX0" fmla="*/ 0 w 998826"/>
              <a:gd name="connsiteY0" fmla="*/ 0 h 3447089"/>
              <a:gd name="connsiteX1" fmla="*/ 998826 w 998826"/>
              <a:gd name="connsiteY1" fmla="*/ 3447089 h 3447089"/>
              <a:gd name="connsiteX0" fmla="*/ 0 w 1300159"/>
              <a:gd name="connsiteY0" fmla="*/ 103492 h 1003900"/>
              <a:gd name="connsiteX1" fmla="*/ 1300159 w 1300159"/>
              <a:gd name="connsiteY1" fmla="*/ 152051 h 1003900"/>
              <a:gd name="connsiteX0" fmla="*/ 0 w 944038"/>
              <a:gd name="connsiteY0" fmla="*/ 2972984 h 3526151"/>
              <a:gd name="connsiteX1" fmla="*/ 944038 w 944038"/>
              <a:gd name="connsiteY1" fmla="*/ 83830 h 3526151"/>
              <a:gd name="connsiteX0" fmla="*/ 0 w 2245248"/>
              <a:gd name="connsiteY0" fmla="*/ 0 h 1144498"/>
              <a:gd name="connsiteX1" fmla="*/ 2245248 w 2245248"/>
              <a:gd name="connsiteY1" fmla="*/ 1027798 h 1144498"/>
              <a:gd name="connsiteX0" fmla="*/ 0 w 2245248"/>
              <a:gd name="connsiteY0" fmla="*/ 1202922 h 2230719"/>
              <a:gd name="connsiteX1" fmla="*/ 2245248 w 2245248"/>
              <a:gd name="connsiteY1" fmla="*/ 2230720 h 2230719"/>
              <a:gd name="connsiteX0" fmla="*/ 0 w 2245248"/>
              <a:gd name="connsiteY0" fmla="*/ 1587179 h 2614976"/>
              <a:gd name="connsiteX1" fmla="*/ 2245248 w 2245248"/>
              <a:gd name="connsiteY1" fmla="*/ 2614977 h 2614976"/>
            </a:gdLst>
            <a:ahLst/>
            <a:cxnLst>
              <a:cxn ang="0">
                <a:pos x="connsiteX0" y="connsiteY0"/>
              </a:cxn>
              <a:cxn ang="0">
                <a:pos x="connsiteX1" y="connsiteY1"/>
              </a:cxn>
            </a:cxnLst>
            <a:rect l="l" t="t" r="r" b="b"/>
            <a:pathLst>
              <a:path w="2245248" h="2614976">
                <a:moveTo>
                  <a:pt x="0" y="1587179"/>
                </a:moveTo>
                <a:cubicBezTo>
                  <a:pt x="759043" y="-1272878"/>
                  <a:pt x="1786620" y="139538"/>
                  <a:pt x="2245248" y="2614977"/>
                </a:cubicBezTo>
              </a:path>
            </a:pathLst>
          </a:custGeom>
          <a:noFill/>
          <a:ln w="38100">
            <a:solidFill>
              <a:schemeClr val="bg1">
                <a:lumMod val="65000"/>
              </a:schemeClr>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8139127">
            <a:off x="9062720" y="3198813"/>
            <a:ext cx="911085" cy="264058"/>
          </a:xfrm>
          <a:custGeom>
            <a:avLst/>
            <a:gdLst>
              <a:gd name="connsiteX0" fmla="*/ 0 w 2165684"/>
              <a:gd name="connsiteY0" fmla="*/ 0 h 1084424"/>
              <a:gd name="connsiteX1" fmla="*/ 1720516 w 2165684"/>
              <a:gd name="connsiteY1" fmla="*/ 1082842 h 1084424"/>
              <a:gd name="connsiteX2" fmla="*/ 2165684 w 2165684"/>
              <a:gd name="connsiteY2" fmla="*/ 192506 h 1084424"/>
              <a:gd name="connsiteX0" fmla="*/ 22426 w 2188110"/>
              <a:gd name="connsiteY0" fmla="*/ 0 h 1096417"/>
              <a:gd name="connsiteX1" fmla="*/ 82584 w 2188110"/>
              <a:gd name="connsiteY1" fmla="*/ 1094873 h 1096417"/>
              <a:gd name="connsiteX2" fmla="*/ 2188110 w 2188110"/>
              <a:gd name="connsiteY2" fmla="*/ 192506 h 1096417"/>
              <a:gd name="connsiteX0" fmla="*/ 0 w 1371600"/>
              <a:gd name="connsiteY0" fmla="*/ 0 h 1618731"/>
              <a:gd name="connsiteX1" fmla="*/ 60158 w 1371600"/>
              <a:gd name="connsiteY1" fmla="*/ 1094873 h 1618731"/>
              <a:gd name="connsiteX2" fmla="*/ 1371600 w 1371600"/>
              <a:gd name="connsiteY2" fmla="*/ 1443790 h 1618731"/>
              <a:gd name="connsiteX0" fmla="*/ 0 w 1491916"/>
              <a:gd name="connsiteY0" fmla="*/ 0 h 1310091"/>
              <a:gd name="connsiteX1" fmla="*/ 180474 w 1491916"/>
              <a:gd name="connsiteY1" fmla="*/ 794084 h 1310091"/>
              <a:gd name="connsiteX2" fmla="*/ 1491916 w 1491916"/>
              <a:gd name="connsiteY2" fmla="*/ 1143001 h 1310091"/>
              <a:gd name="connsiteX0" fmla="*/ 0 w 1491916"/>
              <a:gd name="connsiteY0" fmla="*/ 0 h 1310091"/>
              <a:gd name="connsiteX1" fmla="*/ 180474 w 1491916"/>
              <a:gd name="connsiteY1" fmla="*/ 794084 h 1310091"/>
              <a:gd name="connsiteX2" fmla="*/ 1491916 w 1491916"/>
              <a:gd name="connsiteY2" fmla="*/ 1143001 h 1310091"/>
              <a:gd name="connsiteX0" fmla="*/ 0 w 1491916"/>
              <a:gd name="connsiteY0" fmla="*/ 0 h 1266195"/>
              <a:gd name="connsiteX1" fmla="*/ 842211 w 1491916"/>
              <a:gd name="connsiteY1" fmla="*/ 445168 h 1266195"/>
              <a:gd name="connsiteX2" fmla="*/ 1491916 w 1491916"/>
              <a:gd name="connsiteY2" fmla="*/ 1143001 h 1266195"/>
              <a:gd name="connsiteX0" fmla="*/ 0 w 1491916"/>
              <a:gd name="connsiteY0" fmla="*/ 0 h 1269399"/>
              <a:gd name="connsiteX1" fmla="*/ 842211 w 1491916"/>
              <a:gd name="connsiteY1" fmla="*/ 445168 h 1269399"/>
              <a:gd name="connsiteX2" fmla="*/ 1491916 w 1491916"/>
              <a:gd name="connsiteY2" fmla="*/ 1143001 h 1269399"/>
              <a:gd name="connsiteX0" fmla="*/ 0 w 1491916"/>
              <a:gd name="connsiteY0" fmla="*/ 0 h 1285125"/>
              <a:gd name="connsiteX1" fmla="*/ 842211 w 1491916"/>
              <a:gd name="connsiteY1" fmla="*/ 445168 h 1285125"/>
              <a:gd name="connsiteX2" fmla="*/ 1491916 w 1491916"/>
              <a:gd name="connsiteY2" fmla="*/ 1143001 h 1285125"/>
              <a:gd name="connsiteX0" fmla="*/ 0 w 1491916"/>
              <a:gd name="connsiteY0" fmla="*/ 0 h 1285125"/>
              <a:gd name="connsiteX1" fmla="*/ 842211 w 1491916"/>
              <a:gd name="connsiteY1" fmla="*/ 445168 h 1285125"/>
              <a:gd name="connsiteX2" fmla="*/ 1491916 w 1491916"/>
              <a:gd name="connsiteY2" fmla="*/ 1143001 h 1285125"/>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067311"/>
              <a:gd name="connsiteY0" fmla="*/ 0 h 2007034"/>
              <a:gd name="connsiteX1" fmla="*/ 1067311 w 1067311"/>
              <a:gd name="connsiteY1" fmla="*/ 2007034 h 2007034"/>
              <a:gd name="connsiteX0" fmla="*/ 0 w 1067311"/>
              <a:gd name="connsiteY0" fmla="*/ 0 h 2007034"/>
              <a:gd name="connsiteX1" fmla="*/ 1067311 w 1067311"/>
              <a:gd name="connsiteY1" fmla="*/ 2007034 h 2007034"/>
              <a:gd name="connsiteX0" fmla="*/ 0 w 998826"/>
              <a:gd name="connsiteY0" fmla="*/ 0 h 3447089"/>
              <a:gd name="connsiteX1" fmla="*/ 998826 w 998826"/>
              <a:gd name="connsiteY1" fmla="*/ 3447089 h 3447089"/>
              <a:gd name="connsiteX0" fmla="*/ 0 w 998826"/>
              <a:gd name="connsiteY0" fmla="*/ 0 h 3447089"/>
              <a:gd name="connsiteX1" fmla="*/ 998826 w 998826"/>
              <a:gd name="connsiteY1" fmla="*/ 3447089 h 3447089"/>
              <a:gd name="connsiteX0" fmla="*/ 0 w 1300159"/>
              <a:gd name="connsiteY0" fmla="*/ 103492 h 1003900"/>
              <a:gd name="connsiteX1" fmla="*/ 1300159 w 1300159"/>
              <a:gd name="connsiteY1" fmla="*/ 152051 h 1003900"/>
              <a:gd name="connsiteX0" fmla="*/ 0 w 944038"/>
              <a:gd name="connsiteY0" fmla="*/ 2972984 h 3526151"/>
              <a:gd name="connsiteX1" fmla="*/ 944038 w 944038"/>
              <a:gd name="connsiteY1" fmla="*/ 83830 h 3526151"/>
              <a:gd name="connsiteX0" fmla="*/ 0 w 2245248"/>
              <a:gd name="connsiteY0" fmla="*/ 0 h 1144498"/>
              <a:gd name="connsiteX1" fmla="*/ 2245248 w 2245248"/>
              <a:gd name="connsiteY1" fmla="*/ 1027798 h 1144498"/>
              <a:gd name="connsiteX0" fmla="*/ 0 w 2245248"/>
              <a:gd name="connsiteY0" fmla="*/ 1202922 h 2230719"/>
              <a:gd name="connsiteX1" fmla="*/ 2245248 w 2245248"/>
              <a:gd name="connsiteY1" fmla="*/ 2230720 h 2230719"/>
              <a:gd name="connsiteX0" fmla="*/ 0 w 2245248"/>
              <a:gd name="connsiteY0" fmla="*/ 1587179 h 2614976"/>
              <a:gd name="connsiteX1" fmla="*/ 2245248 w 2245248"/>
              <a:gd name="connsiteY1" fmla="*/ 2614977 h 2614976"/>
              <a:gd name="connsiteX0" fmla="*/ 0 w 2245248"/>
              <a:gd name="connsiteY0" fmla="*/ 1739417 h 2767214"/>
              <a:gd name="connsiteX1" fmla="*/ 2245248 w 2245248"/>
              <a:gd name="connsiteY1" fmla="*/ 2767215 h 2767214"/>
              <a:gd name="connsiteX0" fmla="*/ 0 w 1715351"/>
              <a:gd name="connsiteY0" fmla="*/ 1400522 h 3472025"/>
              <a:gd name="connsiteX1" fmla="*/ 1715351 w 1715351"/>
              <a:gd name="connsiteY1" fmla="*/ 3472026 h 3472025"/>
              <a:gd name="connsiteX0" fmla="*/ 0 w 1715351"/>
              <a:gd name="connsiteY0" fmla="*/ 477225 h 2548728"/>
              <a:gd name="connsiteX1" fmla="*/ 1715351 w 1715351"/>
              <a:gd name="connsiteY1" fmla="*/ 2548729 h 2548728"/>
              <a:gd name="connsiteX0" fmla="*/ 0 w 1228256"/>
              <a:gd name="connsiteY0" fmla="*/ 897150 h 1932900"/>
              <a:gd name="connsiteX1" fmla="*/ 1228256 w 1228256"/>
              <a:gd name="connsiteY1" fmla="*/ 1932901 h 1932900"/>
              <a:gd name="connsiteX0" fmla="*/ 0 w 1228256"/>
              <a:gd name="connsiteY0" fmla="*/ 452184 h 1487934"/>
              <a:gd name="connsiteX1" fmla="*/ 1228256 w 1228256"/>
              <a:gd name="connsiteY1" fmla="*/ 1487935 h 1487934"/>
              <a:gd name="connsiteX0" fmla="*/ 0 w 1228256"/>
              <a:gd name="connsiteY0" fmla="*/ 461329 h 1497079"/>
              <a:gd name="connsiteX1" fmla="*/ 1228256 w 1228256"/>
              <a:gd name="connsiteY1" fmla="*/ 1497080 h 1497079"/>
            </a:gdLst>
            <a:ahLst/>
            <a:cxnLst>
              <a:cxn ang="0">
                <a:pos x="connsiteX0" y="connsiteY0"/>
              </a:cxn>
              <a:cxn ang="0">
                <a:pos x="connsiteX1" y="connsiteY1"/>
              </a:cxn>
            </a:cxnLst>
            <a:rect l="l" t="t" r="r" b="b"/>
            <a:pathLst>
              <a:path w="1228256" h="1497079">
                <a:moveTo>
                  <a:pt x="0" y="461329"/>
                </a:moveTo>
                <a:cubicBezTo>
                  <a:pt x="260956" y="-338208"/>
                  <a:pt x="752463" y="-162862"/>
                  <a:pt x="1228256" y="1497080"/>
                </a:cubicBezTo>
              </a:path>
            </a:pathLst>
          </a:custGeom>
          <a:noFill/>
          <a:ln w="38100">
            <a:solidFill>
              <a:schemeClr val="bg1">
                <a:lumMod val="65000"/>
              </a:schemeClr>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6791570" y="2570465"/>
            <a:ext cx="1997242" cy="619125"/>
          </a:xfrm>
          <a:prstGeom prst="rect">
            <a:avLst/>
          </a:prstGeom>
          <a:solidFill>
            <a:schemeClr val="bg1">
              <a:lumMod val="75000"/>
            </a:schemeClr>
          </a:solidFill>
          <a:ln w="38100">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smtClean="0">
                <a:solidFill>
                  <a:schemeClr val="bg1"/>
                </a:solidFill>
                <a:latin typeface="+mj-lt"/>
                <a:ea typeface="Josefin Sans" pitchFamily="2" charset="0"/>
                <a:cs typeface="Arial" panose="020B0604020202020204" pitchFamily="34" charset="0"/>
              </a:rPr>
              <a:t>Timeline</a:t>
            </a:r>
          </a:p>
          <a:p>
            <a:pPr algn="ctr"/>
            <a:r>
              <a:rPr lang="en-US" sz="2000" b="1" dirty="0" smtClean="0">
                <a:solidFill>
                  <a:schemeClr val="bg1"/>
                </a:solidFill>
                <a:latin typeface="+mj-lt"/>
                <a:ea typeface="Josefin Sans" pitchFamily="2" charset="0"/>
                <a:cs typeface="Arial" panose="020B0604020202020204" pitchFamily="34" charset="0"/>
              </a:rPr>
              <a:t>Visualization</a:t>
            </a:r>
            <a:endParaRPr lang="en-US" sz="2000" b="1" dirty="0">
              <a:solidFill>
                <a:schemeClr val="bg1"/>
              </a:solidFill>
              <a:latin typeface="+mj-lt"/>
              <a:ea typeface="Josefin Sans" pitchFamily="2" charset="0"/>
              <a:cs typeface="Arial" panose="020B0604020202020204" pitchFamily="34" charset="0"/>
            </a:endParaRPr>
          </a:p>
        </p:txBody>
      </p:sp>
      <p:sp>
        <p:nvSpPr>
          <p:cNvPr id="32" name="Rectangle 31"/>
          <p:cNvSpPr/>
          <p:nvPr/>
        </p:nvSpPr>
        <p:spPr>
          <a:xfrm>
            <a:off x="7948261" y="3385001"/>
            <a:ext cx="2193266" cy="447726"/>
          </a:xfrm>
          <a:prstGeom prst="rect">
            <a:avLst/>
          </a:prstGeom>
          <a:solidFill>
            <a:schemeClr val="bg1">
              <a:lumMod val="75000"/>
            </a:schemeClr>
          </a:solidFill>
          <a:ln w="38100">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smtClean="0">
                <a:solidFill>
                  <a:schemeClr val="bg1"/>
                </a:solidFill>
                <a:latin typeface="+mj-lt"/>
                <a:ea typeface="Josefin Sans" pitchFamily="2" charset="0"/>
                <a:cs typeface="Arial" panose="020B0604020202020204" pitchFamily="34" charset="0"/>
              </a:rPr>
              <a:t>Raw Tweets List</a:t>
            </a:r>
            <a:endParaRPr lang="en-US" sz="2000" b="1" dirty="0">
              <a:solidFill>
                <a:schemeClr val="bg1"/>
              </a:solidFill>
              <a:latin typeface="+mj-lt"/>
              <a:ea typeface="Josefin Sans" pitchFamily="2" charset="0"/>
              <a:cs typeface="Arial" panose="020B0604020202020204" pitchFamily="34" charset="0"/>
            </a:endParaRPr>
          </a:p>
        </p:txBody>
      </p:sp>
      <p:sp>
        <p:nvSpPr>
          <p:cNvPr id="33" name="Rectangle 32"/>
          <p:cNvSpPr/>
          <p:nvPr/>
        </p:nvSpPr>
        <p:spPr>
          <a:xfrm>
            <a:off x="9073307" y="2672720"/>
            <a:ext cx="1997242" cy="410724"/>
          </a:xfrm>
          <a:prstGeom prst="rect">
            <a:avLst/>
          </a:prstGeom>
          <a:solidFill>
            <a:schemeClr val="bg1">
              <a:lumMod val="75000"/>
            </a:schemeClr>
          </a:solidFill>
          <a:ln w="38100">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smtClean="0">
                <a:solidFill>
                  <a:schemeClr val="bg1"/>
                </a:solidFill>
                <a:latin typeface="+mj-lt"/>
                <a:ea typeface="Josefin Sans" pitchFamily="2" charset="0"/>
                <a:cs typeface="Arial" panose="020B0604020202020204" pitchFamily="34" charset="0"/>
              </a:rPr>
              <a:t>Word Cloud</a:t>
            </a:r>
            <a:endParaRPr lang="en-US" sz="2000" b="1" dirty="0">
              <a:solidFill>
                <a:schemeClr val="bg1"/>
              </a:solidFill>
              <a:latin typeface="+mj-lt"/>
              <a:ea typeface="Josefin Sans" pitchFamily="2" charset="0"/>
              <a:cs typeface="Arial" panose="020B0604020202020204" pitchFamily="34" charset="0"/>
            </a:endParaRPr>
          </a:p>
        </p:txBody>
      </p:sp>
      <p:pic>
        <p:nvPicPr>
          <p:cNvPr id="2" name="Picture 1"/>
          <p:cNvPicPr>
            <a:picLocks noChangeAspect="1"/>
          </p:cNvPicPr>
          <p:nvPr/>
        </p:nvPicPr>
        <p:blipFill>
          <a:blip r:embed="rId4"/>
          <a:stretch>
            <a:fillRect/>
          </a:stretch>
        </p:blipFill>
        <p:spPr>
          <a:xfrm>
            <a:off x="5900989" y="4806374"/>
            <a:ext cx="4455634" cy="729312"/>
          </a:xfrm>
          <a:prstGeom prst="rect">
            <a:avLst/>
          </a:prstGeom>
        </p:spPr>
      </p:pic>
      <p:pic>
        <p:nvPicPr>
          <p:cNvPr id="3" name="Picture 2"/>
          <p:cNvPicPr>
            <a:picLocks noChangeAspect="1"/>
          </p:cNvPicPr>
          <p:nvPr/>
        </p:nvPicPr>
        <p:blipFill>
          <a:blip r:embed="rId5"/>
          <a:stretch>
            <a:fillRect/>
          </a:stretch>
        </p:blipFill>
        <p:spPr>
          <a:xfrm>
            <a:off x="5973464" y="4112426"/>
            <a:ext cx="2348941" cy="691936"/>
          </a:xfrm>
          <a:prstGeom prst="rect">
            <a:avLst/>
          </a:prstGeom>
        </p:spPr>
      </p:pic>
      <p:sp>
        <p:nvSpPr>
          <p:cNvPr id="8" name="Rectangle 7"/>
          <p:cNvSpPr/>
          <p:nvPr/>
        </p:nvSpPr>
        <p:spPr>
          <a:xfrm>
            <a:off x="5973465" y="4138862"/>
            <a:ext cx="5814882" cy="1815882"/>
          </a:xfrm>
          <a:prstGeom prst="rect">
            <a:avLst/>
          </a:prstGeom>
          <a:solidFill>
            <a:schemeClr val="bg1"/>
          </a:solidFill>
        </p:spPr>
        <p:txBody>
          <a:bodyPr wrap="square">
            <a:spAutoFit/>
          </a:bodyPr>
          <a:lstStyle/>
          <a:p>
            <a:pPr marL="457200" indent="-457200">
              <a:buFont typeface="Arial" panose="020B0604020202020204" pitchFamily="34" charset="0"/>
              <a:buChar char="•"/>
            </a:pPr>
            <a:r>
              <a:rPr lang="en-US" sz="2800" b="1" dirty="0" smtClean="0">
                <a:latin typeface="Josefin Sans" pitchFamily="2" charset="0"/>
                <a:ea typeface="Josefin Sans" pitchFamily="2" charset="0"/>
              </a:rPr>
              <a:t>Time-varying topic competitiveness </a:t>
            </a:r>
          </a:p>
          <a:p>
            <a:pPr marL="457200" indent="-457200">
              <a:buFont typeface="Arial" panose="020B0604020202020204" pitchFamily="34" charset="0"/>
              <a:buChar char="•"/>
            </a:pPr>
            <a:r>
              <a:rPr lang="en-US" sz="2800" b="1" dirty="0" smtClean="0">
                <a:latin typeface="Josefin Sans" pitchFamily="2" charset="0"/>
                <a:ea typeface="Josefin Sans" pitchFamily="2" charset="0"/>
              </a:rPr>
              <a:t>Each opinion </a:t>
            </a:r>
            <a:r>
              <a:rPr lang="en-US" sz="2800" b="1" dirty="0">
                <a:latin typeface="Josefin Sans" pitchFamily="2" charset="0"/>
                <a:ea typeface="Josefin Sans" pitchFamily="2" charset="0"/>
              </a:rPr>
              <a:t>leader </a:t>
            </a:r>
            <a:r>
              <a:rPr lang="en-US" sz="2800" b="1" dirty="0" smtClean="0">
                <a:latin typeface="Josefin Sans" pitchFamily="2" charset="0"/>
                <a:ea typeface="Josefin Sans" pitchFamily="2" charset="0"/>
              </a:rPr>
              <a:t>group’s influence</a:t>
            </a:r>
          </a:p>
          <a:p>
            <a:pPr marL="457200" indent="-457200">
              <a:buFont typeface="Arial" panose="020B0604020202020204" pitchFamily="34" charset="0"/>
              <a:buChar char="•"/>
            </a:pPr>
            <a:r>
              <a:rPr lang="en-US" sz="2800" b="1" dirty="0">
                <a:latin typeface="Josefin Sans" pitchFamily="2" charset="0"/>
                <a:ea typeface="Josefin Sans" pitchFamily="2" charset="0"/>
              </a:rPr>
              <a:t>T</a:t>
            </a:r>
            <a:r>
              <a:rPr lang="en-US" sz="2800" b="1" dirty="0" smtClean="0">
                <a:latin typeface="Josefin Sans" pitchFamily="2" charset="0"/>
                <a:ea typeface="Josefin Sans" pitchFamily="2" charset="0"/>
              </a:rPr>
              <a:t>opic </a:t>
            </a:r>
            <a:r>
              <a:rPr lang="en-US" sz="2800" b="1" dirty="0">
                <a:latin typeface="Josefin Sans" pitchFamily="2" charset="0"/>
                <a:ea typeface="Josefin Sans" pitchFamily="2" charset="0"/>
              </a:rPr>
              <a:t>transition trend</a:t>
            </a:r>
            <a:endParaRPr lang="en-US" sz="2800" dirty="0"/>
          </a:p>
        </p:txBody>
      </p:sp>
      <p:sp>
        <p:nvSpPr>
          <p:cNvPr id="10" name="Slide Number Placeholder 9"/>
          <p:cNvSpPr>
            <a:spLocks noGrp="1"/>
          </p:cNvSpPr>
          <p:nvPr>
            <p:ph type="sldNum" sz="quarter" idx="12"/>
          </p:nvPr>
        </p:nvSpPr>
        <p:spPr/>
        <p:txBody>
          <a:bodyPr/>
          <a:lstStyle/>
          <a:p>
            <a:fld id="{CBD5DA4C-FF6E-4E05-9BF1-76A164890C4E}" type="slidenum">
              <a:rPr lang="en-US" smtClean="0"/>
              <a:t>10</a:t>
            </a:fld>
            <a:endParaRPr lang="en-US" dirty="0"/>
          </a:p>
        </p:txBody>
      </p:sp>
    </p:spTree>
    <p:extLst>
      <p:ext uri="{BB962C8B-B14F-4D97-AF65-F5344CB8AC3E}">
        <p14:creationId xmlns:p14="http://schemas.microsoft.com/office/powerpoint/2010/main" val="733423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5931932"/>
            <a:ext cx="11389894" cy="6203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lumMod val="85000"/>
                  </a:schemeClr>
                </a:solidFill>
                <a:latin typeface="Josefin Sans" pitchFamily="2" charset="0"/>
                <a:ea typeface="Josefin Sans" pitchFamily="2" charset="0"/>
              </a:rPr>
              <a:t>INTRO</a:t>
            </a:r>
            <a:r>
              <a:rPr lang="en-US" sz="3600" b="1" dirty="0" smtClean="0">
                <a:solidFill>
                  <a:schemeClr val="bg1">
                    <a:lumMod val="85000"/>
                  </a:schemeClr>
                </a:solidFill>
                <a:latin typeface="Josefin Sans" pitchFamily="2" charset="0"/>
                <a:ea typeface="Josefin Sans" pitchFamily="2" charset="0"/>
              </a:rPr>
              <a:t> / </a:t>
            </a:r>
            <a:r>
              <a:rPr lang="en-US" sz="3600" b="1" dirty="0">
                <a:solidFill>
                  <a:schemeClr val="tx1">
                    <a:lumMod val="65000"/>
                    <a:lumOff val="35000"/>
                  </a:schemeClr>
                </a:solidFill>
                <a:latin typeface="Josefin Sans" pitchFamily="2" charset="0"/>
                <a:ea typeface="Josefin Sans" pitchFamily="2" charset="0"/>
              </a:rPr>
              <a:t>SYSTEM</a:t>
            </a:r>
            <a:r>
              <a:rPr lang="en-US" sz="3600" b="1" dirty="0">
                <a:solidFill>
                  <a:schemeClr val="bg1">
                    <a:lumMod val="85000"/>
                  </a:schemeClr>
                </a:solidFill>
                <a:latin typeface="Josefin Sans" pitchFamily="2" charset="0"/>
                <a:ea typeface="Josefin Sans" pitchFamily="2" charset="0"/>
              </a:rPr>
              <a:t> </a:t>
            </a:r>
            <a:r>
              <a:rPr lang="en-US" sz="3600" b="1" dirty="0" smtClean="0">
                <a:solidFill>
                  <a:schemeClr val="bg1">
                    <a:lumMod val="85000"/>
                  </a:schemeClr>
                </a:solidFill>
                <a:latin typeface="Josefin Sans" pitchFamily="2" charset="0"/>
                <a:ea typeface="Josefin Sans" pitchFamily="2" charset="0"/>
              </a:rPr>
              <a:t>/ MODEL / DESIGN / CASE STUDY  </a:t>
            </a:r>
            <a:endParaRPr lang="en-US" sz="3600" b="1" dirty="0">
              <a:solidFill>
                <a:schemeClr val="bg1">
                  <a:lumMod val="85000"/>
                </a:schemeClr>
              </a:solidFill>
              <a:latin typeface="Josefin Sans" pitchFamily="2" charset="0"/>
              <a:ea typeface="Josefin Sans" pitchFamily="2" charset="0"/>
            </a:endParaRPr>
          </a:p>
        </p:txBody>
      </p:sp>
      <p:sp>
        <p:nvSpPr>
          <p:cNvPr id="5" name="Rectangle 4"/>
          <p:cNvSpPr/>
          <p:nvPr/>
        </p:nvSpPr>
        <p:spPr>
          <a:xfrm>
            <a:off x="533399" y="4716861"/>
            <a:ext cx="2244525" cy="400536"/>
          </a:xfrm>
          <a:prstGeom prst="rect">
            <a:avLst/>
          </a:prstGeom>
          <a:solidFill>
            <a:schemeClr val="bg1"/>
          </a:solidFill>
          <a:ln w="38100">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smtClean="0">
                <a:solidFill>
                  <a:schemeClr val="tx1">
                    <a:lumMod val="65000"/>
                    <a:lumOff val="35000"/>
                  </a:schemeClr>
                </a:solidFill>
                <a:latin typeface="+mj-lt"/>
                <a:ea typeface="Josefin Sans" pitchFamily="2" charset="0"/>
                <a:cs typeface="Arial" panose="020B0604020202020204" pitchFamily="34" charset="0"/>
              </a:rPr>
              <a:t>Collection of Tweets</a:t>
            </a:r>
            <a:endParaRPr lang="en-US" sz="2000" b="1" dirty="0">
              <a:solidFill>
                <a:schemeClr val="tx1">
                  <a:lumMod val="65000"/>
                  <a:lumOff val="35000"/>
                </a:schemeClr>
              </a:solidFill>
              <a:latin typeface="+mj-lt"/>
              <a:ea typeface="Josefin Sans" pitchFamily="2" charset="0"/>
              <a:cs typeface="Arial" panose="020B0604020202020204" pitchFamily="34" charset="0"/>
            </a:endParaRPr>
          </a:p>
        </p:txBody>
      </p:sp>
      <p:sp>
        <p:nvSpPr>
          <p:cNvPr id="6" name="Rectangle 5"/>
          <p:cNvSpPr/>
          <p:nvPr/>
        </p:nvSpPr>
        <p:spPr>
          <a:xfrm>
            <a:off x="973276" y="4014924"/>
            <a:ext cx="1378014" cy="341660"/>
          </a:xfrm>
          <a:prstGeom prst="rect">
            <a:avLst/>
          </a:prstGeom>
          <a:solidFill>
            <a:schemeClr val="bg1">
              <a:lumMod val="75000"/>
            </a:schemeClr>
          </a:solidFill>
          <a:ln w="38100">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smtClean="0">
                <a:solidFill>
                  <a:schemeClr val="bg1"/>
                </a:solidFill>
                <a:latin typeface="+mj-lt"/>
                <a:ea typeface="Josefin Sans" pitchFamily="2" charset="0"/>
                <a:cs typeface="Arial" panose="020B0604020202020204" pitchFamily="34" charset="0"/>
              </a:rPr>
              <a:t>Text Search</a:t>
            </a:r>
            <a:endParaRPr lang="en-US" sz="2000" b="1" dirty="0">
              <a:solidFill>
                <a:schemeClr val="bg1"/>
              </a:solidFill>
              <a:latin typeface="+mj-lt"/>
              <a:ea typeface="Josefin Sans" pitchFamily="2" charset="0"/>
              <a:cs typeface="Arial" panose="020B0604020202020204" pitchFamily="34" charset="0"/>
            </a:endParaRPr>
          </a:p>
        </p:txBody>
      </p:sp>
      <p:sp>
        <p:nvSpPr>
          <p:cNvPr id="7" name="Rectangle 6"/>
          <p:cNvSpPr/>
          <p:nvPr/>
        </p:nvSpPr>
        <p:spPr>
          <a:xfrm>
            <a:off x="3822956" y="3832726"/>
            <a:ext cx="2041114" cy="706056"/>
          </a:xfrm>
          <a:prstGeom prst="rect">
            <a:avLst/>
          </a:prstGeom>
          <a:solidFill>
            <a:schemeClr val="bg1"/>
          </a:solidFill>
          <a:ln w="38100">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smtClean="0">
                <a:solidFill>
                  <a:schemeClr val="tx1">
                    <a:lumMod val="65000"/>
                    <a:lumOff val="35000"/>
                  </a:schemeClr>
                </a:solidFill>
                <a:latin typeface="+mj-lt"/>
                <a:ea typeface="Josefin Sans" pitchFamily="2" charset="0"/>
                <a:cs typeface="Arial" panose="020B0604020202020204" pitchFamily="34" charset="0"/>
              </a:rPr>
              <a:t>Time Series: </a:t>
            </a:r>
          </a:p>
          <a:p>
            <a:pPr algn="ctr"/>
            <a:r>
              <a:rPr lang="en-US" sz="2000" b="1" dirty="0" smtClean="0">
                <a:solidFill>
                  <a:schemeClr val="tx1">
                    <a:lumMod val="65000"/>
                    <a:lumOff val="35000"/>
                  </a:schemeClr>
                </a:solidFill>
                <a:latin typeface="+mj-lt"/>
                <a:ea typeface="Josefin Sans" pitchFamily="2" charset="0"/>
                <a:cs typeface="Arial" panose="020B0604020202020204" pitchFamily="34" charset="0"/>
              </a:rPr>
              <a:t>Stream of tweets</a:t>
            </a:r>
            <a:endParaRPr lang="en-US" sz="2000" b="1" dirty="0">
              <a:solidFill>
                <a:schemeClr val="tx1">
                  <a:lumMod val="65000"/>
                  <a:lumOff val="35000"/>
                </a:schemeClr>
              </a:solidFill>
              <a:latin typeface="+mj-lt"/>
              <a:ea typeface="Josefin Sans" pitchFamily="2" charset="0"/>
              <a:cs typeface="Arial" panose="020B0604020202020204" pitchFamily="34" charset="0"/>
            </a:endParaRPr>
          </a:p>
        </p:txBody>
      </p:sp>
      <p:cxnSp>
        <p:nvCxnSpPr>
          <p:cNvPr id="9" name="Straight Arrow Connector 8"/>
          <p:cNvCxnSpPr>
            <a:stCxn id="6" idx="3"/>
            <a:endCxn id="7" idx="1"/>
          </p:cNvCxnSpPr>
          <p:nvPr/>
        </p:nvCxnSpPr>
        <p:spPr>
          <a:xfrm>
            <a:off x="2351290" y="4185754"/>
            <a:ext cx="1471666" cy="0"/>
          </a:xfrm>
          <a:prstGeom prst="straightConnector1">
            <a:avLst/>
          </a:prstGeom>
          <a:ln w="3810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2356743" y="2894256"/>
            <a:ext cx="700128" cy="400110"/>
          </a:xfrm>
          <a:prstGeom prst="rect">
            <a:avLst/>
          </a:prstGeom>
          <a:noFill/>
        </p:spPr>
        <p:txBody>
          <a:bodyPr wrap="none" rtlCol="0">
            <a:spAutoFit/>
          </a:bodyPr>
          <a:lstStyle/>
          <a:p>
            <a:r>
              <a:rPr lang="en-US" sz="2000" b="1" i="1" dirty="0">
                <a:solidFill>
                  <a:schemeClr val="tx1">
                    <a:lumMod val="65000"/>
                    <a:lumOff val="35000"/>
                  </a:schemeClr>
                </a:solidFill>
                <a:latin typeface="+mj-lt"/>
                <a:ea typeface="Josefin Sans" pitchFamily="2" charset="0"/>
                <a:cs typeface="Arial" panose="020B0604020202020204" pitchFamily="34" charset="0"/>
              </a:rPr>
              <a:t>Topic</a:t>
            </a:r>
          </a:p>
        </p:txBody>
      </p:sp>
      <p:sp>
        <p:nvSpPr>
          <p:cNvPr id="35" name="Freeform 34"/>
          <p:cNvSpPr/>
          <p:nvPr/>
        </p:nvSpPr>
        <p:spPr>
          <a:xfrm>
            <a:off x="3062830" y="3117937"/>
            <a:ext cx="627976" cy="898157"/>
          </a:xfrm>
          <a:custGeom>
            <a:avLst/>
            <a:gdLst>
              <a:gd name="connsiteX0" fmla="*/ 0 w 2165684"/>
              <a:gd name="connsiteY0" fmla="*/ 0 h 1084424"/>
              <a:gd name="connsiteX1" fmla="*/ 1720516 w 2165684"/>
              <a:gd name="connsiteY1" fmla="*/ 1082842 h 1084424"/>
              <a:gd name="connsiteX2" fmla="*/ 2165684 w 2165684"/>
              <a:gd name="connsiteY2" fmla="*/ 192506 h 1084424"/>
              <a:gd name="connsiteX0" fmla="*/ 22426 w 2188110"/>
              <a:gd name="connsiteY0" fmla="*/ 0 h 1096417"/>
              <a:gd name="connsiteX1" fmla="*/ 82584 w 2188110"/>
              <a:gd name="connsiteY1" fmla="*/ 1094873 h 1096417"/>
              <a:gd name="connsiteX2" fmla="*/ 2188110 w 2188110"/>
              <a:gd name="connsiteY2" fmla="*/ 192506 h 1096417"/>
              <a:gd name="connsiteX0" fmla="*/ 0 w 1371600"/>
              <a:gd name="connsiteY0" fmla="*/ 0 h 1618731"/>
              <a:gd name="connsiteX1" fmla="*/ 60158 w 1371600"/>
              <a:gd name="connsiteY1" fmla="*/ 1094873 h 1618731"/>
              <a:gd name="connsiteX2" fmla="*/ 1371600 w 1371600"/>
              <a:gd name="connsiteY2" fmla="*/ 1443790 h 1618731"/>
              <a:gd name="connsiteX0" fmla="*/ 0 w 1491916"/>
              <a:gd name="connsiteY0" fmla="*/ 0 h 1310091"/>
              <a:gd name="connsiteX1" fmla="*/ 180474 w 1491916"/>
              <a:gd name="connsiteY1" fmla="*/ 794084 h 1310091"/>
              <a:gd name="connsiteX2" fmla="*/ 1491916 w 1491916"/>
              <a:gd name="connsiteY2" fmla="*/ 1143001 h 1310091"/>
              <a:gd name="connsiteX0" fmla="*/ 0 w 1491916"/>
              <a:gd name="connsiteY0" fmla="*/ 0 h 1310091"/>
              <a:gd name="connsiteX1" fmla="*/ 180474 w 1491916"/>
              <a:gd name="connsiteY1" fmla="*/ 794084 h 1310091"/>
              <a:gd name="connsiteX2" fmla="*/ 1491916 w 1491916"/>
              <a:gd name="connsiteY2" fmla="*/ 1143001 h 1310091"/>
              <a:gd name="connsiteX0" fmla="*/ 0 w 1491916"/>
              <a:gd name="connsiteY0" fmla="*/ 0 h 1266195"/>
              <a:gd name="connsiteX1" fmla="*/ 842211 w 1491916"/>
              <a:gd name="connsiteY1" fmla="*/ 445168 h 1266195"/>
              <a:gd name="connsiteX2" fmla="*/ 1491916 w 1491916"/>
              <a:gd name="connsiteY2" fmla="*/ 1143001 h 1266195"/>
              <a:gd name="connsiteX0" fmla="*/ 0 w 1491916"/>
              <a:gd name="connsiteY0" fmla="*/ 0 h 1269399"/>
              <a:gd name="connsiteX1" fmla="*/ 842211 w 1491916"/>
              <a:gd name="connsiteY1" fmla="*/ 445168 h 1269399"/>
              <a:gd name="connsiteX2" fmla="*/ 1491916 w 1491916"/>
              <a:gd name="connsiteY2" fmla="*/ 1143001 h 1269399"/>
              <a:gd name="connsiteX0" fmla="*/ 0 w 1491916"/>
              <a:gd name="connsiteY0" fmla="*/ 0 h 1285125"/>
              <a:gd name="connsiteX1" fmla="*/ 842211 w 1491916"/>
              <a:gd name="connsiteY1" fmla="*/ 445168 h 1285125"/>
              <a:gd name="connsiteX2" fmla="*/ 1491916 w 1491916"/>
              <a:gd name="connsiteY2" fmla="*/ 1143001 h 1285125"/>
              <a:gd name="connsiteX0" fmla="*/ 0 w 1491916"/>
              <a:gd name="connsiteY0" fmla="*/ 0 h 1285125"/>
              <a:gd name="connsiteX1" fmla="*/ 842211 w 1491916"/>
              <a:gd name="connsiteY1" fmla="*/ 445168 h 1285125"/>
              <a:gd name="connsiteX2" fmla="*/ 1491916 w 1491916"/>
              <a:gd name="connsiteY2" fmla="*/ 1143001 h 1285125"/>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Lst>
            <a:ahLst/>
            <a:cxnLst>
              <a:cxn ang="0">
                <a:pos x="connsiteX0" y="connsiteY0"/>
              </a:cxn>
              <a:cxn ang="0">
                <a:pos x="connsiteX1" y="connsiteY1"/>
              </a:cxn>
            </a:cxnLst>
            <a:rect l="l" t="t" r="r" b="b"/>
            <a:pathLst>
              <a:path w="1491916" h="1143001">
                <a:moveTo>
                  <a:pt x="0" y="0"/>
                </a:moveTo>
                <a:cubicBezTo>
                  <a:pt x="882316" y="20053"/>
                  <a:pt x="814137" y="1086854"/>
                  <a:pt x="1491916" y="1143001"/>
                </a:cubicBezTo>
              </a:path>
            </a:pathLst>
          </a:custGeom>
          <a:noFill/>
          <a:ln w="38100">
            <a:solidFill>
              <a:schemeClr val="bg1">
                <a:lumMod val="65000"/>
              </a:schemeClr>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p:nvSpPr>
        <p:spPr>
          <a:xfrm>
            <a:off x="1794094" y="3254534"/>
            <a:ext cx="1300356" cy="400110"/>
          </a:xfrm>
          <a:prstGeom prst="rect">
            <a:avLst/>
          </a:prstGeom>
          <a:noFill/>
        </p:spPr>
        <p:txBody>
          <a:bodyPr wrap="none" rtlCol="0">
            <a:spAutoFit/>
          </a:bodyPr>
          <a:lstStyle/>
          <a:p>
            <a:r>
              <a:rPr lang="en-US" sz="2000" b="1" i="1" dirty="0" smtClean="0">
                <a:solidFill>
                  <a:schemeClr val="tx1">
                    <a:lumMod val="65000"/>
                    <a:lumOff val="35000"/>
                  </a:schemeClr>
                </a:solidFill>
                <a:latin typeface="+mj-lt"/>
                <a:ea typeface="Josefin Sans" pitchFamily="2" charset="0"/>
                <a:cs typeface="Arial" panose="020B0604020202020204" pitchFamily="34" charset="0"/>
              </a:rPr>
              <a:t>User group</a:t>
            </a:r>
            <a:endParaRPr lang="en-US" sz="2000" b="1" i="1" dirty="0">
              <a:solidFill>
                <a:schemeClr val="tx1">
                  <a:lumMod val="65000"/>
                  <a:lumOff val="35000"/>
                </a:schemeClr>
              </a:solidFill>
              <a:latin typeface="+mj-lt"/>
              <a:ea typeface="Josefin Sans" pitchFamily="2" charset="0"/>
              <a:cs typeface="Arial" panose="020B0604020202020204" pitchFamily="34" charset="0"/>
            </a:endParaRPr>
          </a:p>
        </p:txBody>
      </p:sp>
      <p:sp>
        <p:nvSpPr>
          <p:cNvPr id="37" name="Freeform 36"/>
          <p:cNvSpPr/>
          <p:nvPr/>
        </p:nvSpPr>
        <p:spPr>
          <a:xfrm>
            <a:off x="3062828" y="3407932"/>
            <a:ext cx="627977" cy="666454"/>
          </a:xfrm>
          <a:custGeom>
            <a:avLst/>
            <a:gdLst>
              <a:gd name="connsiteX0" fmla="*/ 0 w 2165684"/>
              <a:gd name="connsiteY0" fmla="*/ 0 h 1084424"/>
              <a:gd name="connsiteX1" fmla="*/ 1720516 w 2165684"/>
              <a:gd name="connsiteY1" fmla="*/ 1082842 h 1084424"/>
              <a:gd name="connsiteX2" fmla="*/ 2165684 w 2165684"/>
              <a:gd name="connsiteY2" fmla="*/ 192506 h 1084424"/>
              <a:gd name="connsiteX0" fmla="*/ 22426 w 2188110"/>
              <a:gd name="connsiteY0" fmla="*/ 0 h 1096417"/>
              <a:gd name="connsiteX1" fmla="*/ 82584 w 2188110"/>
              <a:gd name="connsiteY1" fmla="*/ 1094873 h 1096417"/>
              <a:gd name="connsiteX2" fmla="*/ 2188110 w 2188110"/>
              <a:gd name="connsiteY2" fmla="*/ 192506 h 1096417"/>
              <a:gd name="connsiteX0" fmla="*/ 0 w 1371600"/>
              <a:gd name="connsiteY0" fmla="*/ 0 h 1618731"/>
              <a:gd name="connsiteX1" fmla="*/ 60158 w 1371600"/>
              <a:gd name="connsiteY1" fmla="*/ 1094873 h 1618731"/>
              <a:gd name="connsiteX2" fmla="*/ 1371600 w 1371600"/>
              <a:gd name="connsiteY2" fmla="*/ 1443790 h 1618731"/>
              <a:gd name="connsiteX0" fmla="*/ 0 w 1491916"/>
              <a:gd name="connsiteY0" fmla="*/ 0 h 1310091"/>
              <a:gd name="connsiteX1" fmla="*/ 180474 w 1491916"/>
              <a:gd name="connsiteY1" fmla="*/ 794084 h 1310091"/>
              <a:gd name="connsiteX2" fmla="*/ 1491916 w 1491916"/>
              <a:gd name="connsiteY2" fmla="*/ 1143001 h 1310091"/>
              <a:gd name="connsiteX0" fmla="*/ 0 w 1491916"/>
              <a:gd name="connsiteY0" fmla="*/ 0 h 1310091"/>
              <a:gd name="connsiteX1" fmla="*/ 180474 w 1491916"/>
              <a:gd name="connsiteY1" fmla="*/ 794084 h 1310091"/>
              <a:gd name="connsiteX2" fmla="*/ 1491916 w 1491916"/>
              <a:gd name="connsiteY2" fmla="*/ 1143001 h 1310091"/>
              <a:gd name="connsiteX0" fmla="*/ 0 w 1491916"/>
              <a:gd name="connsiteY0" fmla="*/ 0 h 1266195"/>
              <a:gd name="connsiteX1" fmla="*/ 842211 w 1491916"/>
              <a:gd name="connsiteY1" fmla="*/ 445168 h 1266195"/>
              <a:gd name="connsiteX2" fmla="*/ 1491916 w 1491916"/>
              <a:gd name="connsiteY2" fmla="*/ 1143001 h 1266195"/>
              <a:gd name="connsiteX0" fmla="*/ 0 w 1491916"/>
              <a:gd name="connsiteY0" fmla="*/ 0 h 1269399"/>
              <a:gd name="connsiteX1" fmla="*/ 842211 w 1491916"/>
              <a:gd name="connsiteY1" fmla="*/ 445168 h 1269399"/>
              <a:gd name="connsiteX2" fmla="*/ 1491916 w 1491916"/>
              <a:gd name="connsiteY2" fmla="*/ 1143001 h 1269399"/>
              <a:gd name="connsiteX0" fmla="*/ 0 w 1491916"/>
              <a:gd name="connsiteY0" fmla="*/ 0 h 1285125"/>
              <a:gd name="connsiteX1" fmla="*/ 842211 w 1491916"/>
              <a:gd name="connsiteY1" fmla="*/ 445168 h 1285125"/>
              <a:gd name="connsiteX2" fmla="*/ 1491916 w 1491916"/>
              <a:gd name="connsiteY2" fmla="*/ 1143001 h 1285125"/>
              <a:gd name="connsiteX0" fmla="*/ 0 w 1491916"/>
              <a:gd name="connsiteY0" fmla="*/ 0 h 1285125"/>
              <a:gd name="connsiteX1" fmla="*/ 842211 w 1491916"/>
              <a:gd name="connsiteY1" fmla="*/ 445168 h 1285125"/>
              <a:gd name="connsiteX2" fmla="*/ 1491916 w 1491916"/>
              <a:gd name="connsiteY2" fmla="*/ 1143001 h 1285125"/>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636295"/>
              <a:gd name="connsiteY0" fmla="*/ 0 h 866274"/>
              <a:gd name="connsiteX1" fmla="*/ 1636295 w 1636295"/>
              <a:gd name="connsiteY1" fmla="*/ 866274 h 866274"/>
              <a:gd name="connsiteX0" fmla="*/ 0 w 1419727"/>
              <a:gd name="connsiteY0" fmla="*/ 0 h 745959"/>
              <a:gd name="connsiteX1" fmla="*/ 1419727 w 1419727"/>
              <a:gd name="connsiteY1" fmla="*/ 745959 h 745959"/>
            </a:gdLst>
            <a:ahLst/>
            <a:cxnLst>
              <a:cxn ang="0">
                <a:pos x="connsiteX0" y="connsiteY0"/>
              </a:cxn>
              <a:cxn ang="0">
                <a:pos x="connsiteX1" y="connsiteY1"/>
              </a:cxn>
            </a:cxnLst>
            <a:rect l="l" t="t" r="r" b="b"/>
            <a:pathLst>
              <a:path w="1419727" h="745959">
                <a:moveTo>
                  <a:pt x="0" y="0"/>
                </a:moveTo>
                <a:cubicBezTo>
                  <a:pt x="882316" y="20053"/>
                  <a:pt x="741948" y="689812"/>
                  <a:pt x="1419727" y="745959"/>
                </a:cubicBezTo>
              </a:path>
            </a:pathLst>
          </a:custGeom>
          <a:noFill/>
          <a:ln w="38100">
            <a:solidFill>
              <a:schemeClr val="bg1">
                <a:lumMod val="65000"/>
              </a:schemeClr>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3839529" y="2947811"/>
            <a:ext cx="2024541" cy="630447"/>
          </a:xfrm>
          <a:prstGeom prst="rect">
            <a:avLst/>
          </a:prstGeom>
          <a:solidFill>
            <a:schemeClr val="bg1">
              <a:lumMod val="75000"/>
            </a:schemeClr>
          </a:solidFill>
          <a:ln w="38100">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smtClean="0">
                <a:solidFill>
                  <a:schemeClr val="bg1"/>
                </a:solidFill>
                <a:latin typeface="+mj-lt"/>
                <a:ea typeface="Josefin Sans" pitchFamily="2" charset="0"/>
                <a:cs typeface="Arial" panose="020B0604020202020204" pitchFamily="34" charset="0"/>
              </a:rPr>
              <a:t>Topic Competition Modeling</a:t>
            </a:r>
            <a:endParaRPr lang="en-US" sz="2000" b="1" dirty="0">
              <a:solidFill>
                <a:schemeClr val="bg1"/>
              </a:solidFill>
              <a:latin typeface="+mj-lt"/>
              <a:ea typeface="Josefin Sans" pitchFamily="2" charset="0"/>
              <a:cs typeface="Arial" panose="020B0604020202020204" pitchFamily="34" charset="0"/>
            </a:endParaRPr>
          </a:p>
        </p:txBody>
      </p:sp>
      <p:sp>
        <p:nvSpPr>
          <p:cNvPr id="41" name="Rectangle 40"/>
          <p:cNvSpPr/>
          <p:nvPr/>
        </p:nvSpPr>
        <p:spPr>
          <a:xfrm>
            <a:off x="3839529" y="2240368"/>
            <a:ext cx="2024541" cy="660195"/>
          </a:xfrm>
          <a:prstGeom prst="rect">
            <a:avLst/>
          </a:prstGeom>
          <a:solidFill>
            <a:schemeClr val="bg1">
              <a:lumMod val="75000"/>
            </a:schemeClr>
          </a:solidFill>
          <a:ln w="38100">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smtClean="0">
                <a:solidFill>
                  <a:schemeClr val="bg1"/>
                </a:solidFill>
                <a:latin typeface="+mj-lt"/>
                <a:ea typeface="Josefin Sans" pitchFamily="2" charset="0"/>
                <a:cs typeface="Arial" panose="020B0604020202020204" pitchFamily="34" charset="0"/>
              </a:rPr>
              <a:t>Topic Transition Analysis</a:t>
            </a:r>
            <a:endParaRPr lang="en-US" sz="2000" b="1" dirty="0">
              <a:solidFill>
                <a:schemeClr val="bg1"/>
              </a:solidFill>
              <a:latin typeface="+mj-lt"/>
              <a:ea typeface="Josefin Sans" pitchFamily="2" charset="0"/>
              <a:cs typeface="Arial" panose="020B0604020202020204" pitchFamily="34" charset="0"/>
            </a:endParaRPr>
          </a:p>
        </p:txBody>
      </p:sp>
      <p:cxnSp>
        <p:nvCxnSpPr>
          <p:cNvPr id="47" name="Elbow Connector 46"/>
          <p:cNvCxnSpPr>
            <a:endCxn id="6" idx="0"/>
          </p:cNvCxnSpPr>
          <p:nvPr/>
        </p:nvCxnSpPr>
        <p:spPr>
          <a:xfrm rot="16200000" flipH="1" flipV="1">
            <a:off x="5196004" y="-861001"/>
            <a:ext cx="1342204" cy="8409645"/>
          </a:xfrm>
          <a:prstGeom prst="bentConnector3">
            <a:avLst>
              <a:gd name="adj1" fmla="val -70776"/>
            </a:avLst>
          </a:prstGeom>
          <a:ln w="38100">
            <a:solidFill>
              <a:srgbClr val="7C85F2"/>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5900989" y="2947809"/>
            <a:ext cx="782542" cy="2"/>
          </a:xfrm>
          <a:prstGeom prst="straightConnector1">
            <a:avLst/>
          </a:prstGeom>
          <a:ln w="38100">
            <a:solidFill>
              <a:srgbClr val="7C85F2"/>
            </a:solidFill>
            <a:tailEnd type="triangle"/>
          </a:ln>
        </p:spPr>
        <p:style>
          <a:lnRef idx="1">
            <a:schemeClr val="dk1"/>
          </a:lnRef>
          <a:fillRef idx="0">
            <a:schemeClr val="dk1"/>
          </a:fillRef>
          <a:effectRef idx="0">
            <a:schemeClr val="dk1"/>
          </a:effectRef>
          <a:fontRef idx="minor">
            <a:schemeClr val="tx1"/>
          </a:fontRef>
        </p:style>
      </p:cxnSp>
      <p:cxnSp>
        <p:nvCxnSpPr>
          <p:cNvPr id="59" name="Straight Arrow Connector 58"/>
          <p:cNvCxnSpPr>
            <a:stCxn id="5" idx="0"/>
            <a:endCxn id="6" idx="2"/>
          </p:cNvCxnSpPr>
          <p:nvPr/>
        </p:nvCxnSpPr>
        <p:spPr>
          <a:xfrm flipV="1">
            <a:off x="1655662" y="4356584"/>
            <a:ext cx="6621" cy="360277"/>
          </a:xfrm>
          <a:prstGeom prst="straightConnector1">
            <a:avLst/>
          </a:prstGeom>
          <a:ln w="3810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cxnSp>
        <p:nvCxnSpPr>
          <p:cNvPr id="63" name="Straight Arrow Connector 62"/>
          <p:cNvCxnSpPr>
            <a:stCxn id="7" idx="0"/>
            <a:endCxn id="38" idx="2"/>
          </p:cNvCxnSpPr>
          <p:nvPr/>
        </p:nvCxnSpPr>
        <p:spPr>
          <a:xfrm flipV="1">
            <a:off x="4843513" y="3578258"/>
            <a:ext cx="8287" cy="254468"/>
          </a:xfrm>
          <a:prstGeom prst="straightConnector1">
            <a:avLst/>
          </a:prstGeom>
          <a:ln w="3810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sp>
        <p:nvSpPr>
          <p:cNvPr id="18" name="Title 1"/>
          <p:cNvSpPr>
            <a:spLocks noGrp="1"/>
          </p:cNvSpPr>
          <p:nvPr>
            <p:ph type="title"/>
          </p:nvPr>
        </p:nvSpPr>
        <p:spPr>
          <a:xfrm>
            <a:off x="497003" y="419888"/>
            <a:ext cx="11042370" cy="946150"/>
          </a:xfrm>
        </p:spPr>
        <p:txBody>
          <a:bodyPr>
            <a:noAutofit/>
          </a:bodyPr>
          <a:lstStyle/>
          <a:p>
            <a:r>
              <a:rPr lang="en-US" sz="3200" b="1" dirty="0" smtClean="0">
                <a:latin typeface="Josefin Sans" pitchFamily="2" charset="0"/>
                <a:ea typeface="Josefin Sans" pitchFamily="2" charset="0"/>
              </a:rPr>
              <a:t/>
            </a:r>
            <a:br>
              <a:rPr lang="en-US" sz="3200" b="1" dirty="0" smtClean="0">
                <a:latin typeface="Josefin Sans" pitchFamily="2" charset="0"/>
                <a:ea typeface="Josefin Sans" pitchFamily="2" charset="0"/>
              </a:rPr>
            </a:br>
            <a:r>
              <a:rPr lang="en-US" sz="3200" dirty="0" smtClean="0">
                <a:latin typeface="Josefin Sans" pitchFamily="2" charset="0"/>
                <a:ea typeface="Josefin Sans" pitchFamily="2" charset="0"/>
              </a:rPr>
              <a:t>Combine</a:t>
            </a:r>
            <a:r>
              <a:rPr lang="en-US" sz="3200" b="1" dirty="0" smtClean="0">
                <a:latin typeface="Josefin Sans" pitchFamily="2" charset="0"/>
                <a:ea typeface="Josefin Sans" pitchFamily="2" charset="0"/>
              </a:rPr>
              <a:t> quantitative modeling </a:t>
            </a:r>
            <a:r>
              <a:rPr lang="en-US" sz="3200" dirty="0" smtClean="0">
                <a:latin typeface="Josefin Sans" pitchFamily="2" charset="0"/>
                <a:ea typeface="Josefin Sans" pitchFamily="2" charset="0"/>
              </a:rPr>
              <a:t>and</a:t>
            </a:r>
            <a:r>
              <a:rPr lang="en-US" sz="3200" b="1" dirty="0" smtClean="0">
                <a:latin typeface="Josefin Sans" pitchFamily="2" charset="0"/>
                <a:ea typeface="Josefin Sans" pitchFamily="2" charset="0"/>
              </a:rPr>
              <a:t> interactive visualization</a:t>
            </a:r>
            <a:endParaRPr lang="en-US" sz="3200" b="1" dirty="0">
              <a:latin typeface="Josefin Sans" pitchFamily="2" charset="0"/>
              <a:ea typeface="Josefin Sans" pitchFamily="2" charset="0"/>
            </a:endParaRPr>
          </a:p>
        </p:txBody>
      </p:sp>
      <p:sp>
        <p:nvSpPr>
          <p:cNvPr id="27" name="Freeform 26"/>
          <p:cNvSpPr/>
          <p:nvPr/>
        </p:nvSpPr>
        <p:spPr>
          <a:xfrm>
            <a:off x="7980355" y="3117937"/>
            <a:ext cx="601535" cy="412297"/>
          </a:xfrm>
          <a:custGeom>
            <a:avLst/>
            <a:gdLst>
              <a:gd name="connsiteX0" fmla="*/ 0 w 2165684"/>
              <a:gd name="connsiteY0" fmla="*/ 0 h 1084424"/>
              <a:gd name="connsiteX1" fmla="*/ 1720516 w 2165684"/>
              <a:gd name="connsiteY1" fmla="*/ 1082842 h 1084424"/>
              <a:gd name="connsiteX2" fmla="*/ 2165684 w 2165684"/>
              <a:gd name="connsiteY2" fmla="*/ 192506 h 1084424"/>
              <a:gd name="connsiteX0" fmla="*/ 22426 w 2188110"/>
              <a:gd name="connsiteY0" fmla="*/ 0 h 1096417"/>
              <a:gd name="connsiteX1" fmla="*/ 82584 w 2188110"/>
              <a:gd name="connsiteY1" fmla="*/ 1094873 h 1096417"/>
              <a:gd name="connsiteX2" fmla="*/ 2188110 w 2188110"/>
              <a:gd name="connsiteY2" fmla="*/ 192506 h 1096417"/>
              <a:gd name="connsiteX0" fmla="*/ 0 w 1371600"/>
              <a:gd name="connsiteY0" fmla="*/ 0 h 1618731"/>
              <a:gd name="connsiteX1" fmla="*/ 60158 w 1371600"/>
              <a:gd name="connsiteY1" fmla="*/ 1094873 h 1618731"/>
              <a:gd name="connsiteX2" fmla="*/ 1371600 w 1371600"/>
              <a:gd name="connsiteY2" fmla="*/ 1443790 h 1618731"/>
              <a:gd name="connsiteX0" fmla="*/ 0 w 1491916"/>
              <a:gd name="connsiteY0" fmla="*/ 0 h 1310091"/>
              <a:gd name="connsiteX1" fmla="*/ 180474 w 1491916"/>
              <a:gd name="connsiteY1" fmla="*/ 794084 h 1310091"/>
              <a:gd name="connsiteX2" fmla="*/ 1491916 w 1491916"/>
              <a:gd name="connsiteY2" fmla="*/ 1143001 h 1310091"/>
              <a:gd name="connsiteX0" fmla="*/ 0 w 1491916"/>
              <a:gd name="connsiteY0" fmla="*/ 0 h 1310091"/>
              <a:gd name="connsiteX1" fmla="*/ 180474 w 1491916"/>
              <a:gd name="connsiteY1" fmla="*/ 794084 h 1310091"/>
              <a:gd name="connsiteX2" fmla="*/ 1491916 w 1491916"/>
              <a:gd name="connsiteY2" fmla="*/ 1143001 h 1310091"/>
              <a:gd name="connsiteX0" fmla="*/ 0 w 1491916"/>
              <a:gd name="connsiteY0" fmla="*/ 0 h 1266195"/>
              <a:gd name="connsiteX1" fmla="*/ 842211 w 1491916"/>
              <a:gd name="connsiteY1" fmla="*/ 445168 h 1266195"/>
              <a:gd name="connsiteX2" fmla="*/ 1491916 w 1491916"/>
              <a:gd name="connsiteY2" fmla="*/ 1143001 h 1266195"/>
              <a:gd name="connsiteX0" fmla="*/ 0 w 1491916"/>
              <a:gd name="connsiteY0" fmla="*/ 0 h 1269399"/>
              <a:gd name="connsiteX1" fmla="*/ 842211 w 1491916"/>
              <a:gd name="connsiteY1" fmla="*/ 445168 h 1269399"/>
              <a:gd name="connsiteX2" fmla="*/ 1491916 w 1491916"/>
              <a:gd name="connsiteY2" fmla="*/ 1143001 h 1269399"/>
              <a:gd name="connsiteX0" fmla="*/ 0 w 1491916"/>
              <a:gd name="connsiteY0" fmla="*/ 0 h 1285125"/>
              <a:gd name="connsiteX1" fmla="*/ 842211 w 1491916"/>
              <a:gd name="connsiteY1" fmla="*/ 445168 h 1285125"/>
              <a:gd name="connsiteX2" fmla="*/ 1491916 w 1491916"/>
              <a:gd name="connsiteY2" fmla="*/ 1143001 h 1285125"/>
              <a:gd name="connsiteX0" fmla="*/ 0 w 1491916"/>
              <a:gd name="connsiteY0" fmla="*/ 0 h 1285125"/>
              <a:gd name="connsiteX1" fmla="*/ 842211 w 1491916"/>
              <a:gd name="connsiteY1" fmla="*/ 445168 h 1285125"/>
              <a:gd name="connsiteX2" fmla="*/ 1491916 w 1491916"/>
              <a:gd name="connsiteY2" fmla="*/ 1143001 h 1285125"/>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067311"/>
              <a:gd name="connsiteY0" fmla="*/ 0 h 2007034"/>
              <a:gd name="connsiteX1" fmla="*/ 1067311 w 1067311"/>
              <a:gd name="connsiteY1" fmla="*/ 2007034 h 2007034"/>
              <a:gd name="connsiteX0" fmla="*/ 0 w 1067311"/>
              <a:gd name="connsiteY0" fmla="*/ 0 h 2007034"/>
              <a:gd name="connsiteX1" fmla="*/ 1067311 w 1067311"/>
              <a:gd name="connsiteY1" fmla="*/ 2007034 h 2007034"/>
              <a:gd name="connsiteX0" fmla="*/ 0 w 998826"/>
              <a:gd name="connsiteY0" fmla="*/ 0 h 3447089"/>
              <a:gd name="connsiteX1" fmla="*/ 998826 w 998826"/>
              <a:gd name="connsiteY1" fmla="*/ 3447089 h 3447089"/>
              <a:gd name="connsiteX0" fmla="*/ 0 w 998826"/>
              <a:gd name="connsiteY0" fmla="*/ 0 h 3447089"/>
              <a:gd name="connsiteX1" fmla="*/ 998826 w 998826"/>
              <a:gd name="connsiteY1" fmla="*/ 3447089 h 3447089"/>
            </a:gdLst>
            <a:ahLst/>
            <a:cxnLst>
              <a:cxn ang="0">
                <a:pos x="connsiteX0" y="connsiteY0"/>
              </a:cxn>
              <a:cxn ang="0">
                <a:pos x="connsiteX1" y="connsiteY1"/>
              </a:cxn>
            </a:cxnLst>
            <a:rect l="l" t="t" r="r" b="b"/>
            <a:pathLst>
              <a:path w="998826" h="3447089">
                <a:moveTo>
                  <a:pt x="0" y="0"/>
                </a:moveTo>
                <a:cubicBezTo>
                  <a:pt x="320741" y="2381743"/>
                  <a:pt x="540198" y="2584513"/>
                  <a:pt x="998826" y="3447089"/>
                </a:cubicBezTo>
              </a:path>
            </a:pathLst>
          </a:custGeom>
          <a:noFill/>
          <a:ln w="38100">
            <a:solidFill>
              <a:srgbClr val="7C85F2"/>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28"/>
          <p:cNvSpPr/>
          <p:nvPr/>
        </p:nvSpPr>
        <p:spPr>
          <a:xfrm>
            <a:off x="8182726" y="2324542"/>
            <a:ext cx="1665460" cy="461235"/>
          </a:xfrm>
          <a:custGeom>
            <a:avLst/>
            <a:gdLst>
              <a:gd name="connsiteX0" fmla="*/ 0 w 2165684"/>
              <a:gd name="connsiteY0" fmla="*/ 0 h 1084424"/>
              <a:gd name="connsiteX1" fmla="*/ 1720516 w 2165684"/>
              <a:gd name="connsiteY1" fmla="*/ 1082842 h 1084424"/>
              <a:gd name="connsiteX2" fmla="*/ 2165684 w 2165684"/>
              <a:gd name="connsiteY2" fmla="*/ 192506 h 1084424"/>
              <a:gd name="connsiteX0" fmla="*/ 22426 w 2188110"/>
              <a:gd name="connsiteY0" fmla="*/ 0 h 1096417"/>
              <a:gd name="connsiteX1" fmla="*/ 82584 w 2188110"/>
              <a:gd name="connsiteY1" fmla="*/ 1094873 h 1096417"/>
              <a:gd name="connsiteX2" fmla="*/ 2188110 w 2188110"/>
              <a:gd name="connsiteY2" fmla="*/ 192506 h 1096417"/>
              <a:gd name="connsiteX0" fmla="*/ 0 w 1371600"/>
              <a:gd name="connsiteY0" fmla="*/ 0 h 1618731"/>
              <a:gd name="connsiteX1" fmla="*/ 60158 w 1371600"/>
              <a:gd name="connsiteY1" fmla="*/ 1094873 h 1618731"/>
              <a:gd name="connsiteX2" fmla="*/ 1371600 w 1371600"/>
              <a:gd name="connsiteY2" fmla="*/ 1443790 h 1618731"/>
              <a:gd name="connsiteX0" fmla="*/ 0 w 1491916"/>
              <a:gd name="connsiteY0" fmla="*/ 0 h 1310091"/>
              <a:gd name="connsiteX1" fmla="*/ 180474 w 1491916"/>
              <a:gd name="connsiteY1" fmla="*/ 794084 h 1310091"/>
              <a:gd name="connsiteX2" fmla="*/ 1491916 w 1491916"/>
              <a:gd name="connsiteY2" fmla="*/ 1143001 h 1310091"/>
              <a:gd name="connsiteX0" fmla="*/ 0 w 1491916"/>
              <a:gd name="connsiteY0" fmla="*/ 0 h 1310091"/>
              <a:gd name="connsiteX1" fmla="*/ 180474 w 1491916"/>
              <a:gd name="connsiteY1" fmla="*/ 794084 h 1310091"/>
              <a:gd name="connsiteX2" fmla="*/ 1491916 w 1491916"/>
              <a:gd name="connsiteY2" fmla="*/ 1143001 h 1310091"/>
              <a:gd name="connsiteX0" fmla="*/ 0 w 1491916"/>
              <a:gd name="connsiteY0" fmla="*/ 0 h 1266195"/>
              <a:gd name="connsiteX1" fmla="*/ 842211 w 1491916"/>
              <a:gd name="connsiteY1" fmla="*/ 445168 h 1266195"/>
              <a:gd name="connsiteX2" fmla="*/ 1491916 w 1491916"/>
              <a:gd name="connsiteY2" fmla="*/ 1143001 h 1266195"/>
              <a:gd name="connsiteX0" fmla="*/ 0 w 1491916"/>
              <a:gd name="connsiteY0" fmla="*/ 0 h 1269399"/>
              <a:gd name="connsiteX1" fmla="*/ 842211 w 1491916"/>
              <a:gd name="connsiteY1" fmla="*/ 445168 h 1269399"/>
              <a:gd name="connsiteX2" fmla="*/ 1491916 w 1491916"/>
              <a:gd name="connsiteY2" fmla="*/ 1143001 h 1269399"/>
              <a:gd name="connsiteX0" fmla="*/ 0 w 1491916"/>
              <a:gd name="connsiteY0" fmla="*/ 0 h 1285125"/>
              <a:gd name="connsiteX1" fmla="*/ 842211 w 1491916"/>
              <a:gd name="connsiteY1" fmla="*/ 445168 h 1285125"/>
              <a:gd name="connsiteX2" fmla="*/ 1491916 w 1491916"/>
              <a:gd name="connsiteY2" fmla="*/ 1143001 h 1285125"/>
              <a:gd name="connsiteX0" fmla="*/ 0 w 1491916"/>
              <a:gd name="connsiteY0" fmla="*/ 0 h 1285125"/>
              <a:gd name="connsiteX1" fmla="*/ 842211 w 1491916"/>
              <a:gd name="connsiteY1" fmla="*/ 445168 h 1285125"/>
              <a:gd name="connsiteX2" fmla="*/ 1491916 w 1491916"/>
              <a:gd name="connsiteY2" fmla="*/ 1143001 h 1285125"/>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067311"/>
              <a:gd name="connsiteY0" fmla="*/ 0 h 2007034"/>
              <a:gd name="connsiteX1" fmla="*/ 1067311 w 1067311"/>
              <a:gd name="connsiteY1" fmla="*/ 2007034 h 2007034"/>
              <a:gd name="connsiteX0" fmla="*/ 0 w 1067311"/>
              <a:gd name="connsiteY0" fmla="*/ 0 h 2007034"/>
              <a:gd name="connsiteX1" fmla="*/ 1067311 w 1067311"/>
              <a:gd name="connsiteY1" fmla="*/ 2007034 h 2007034"/>
              <a:gd name="connsiteX0" fmla="*/ 0 w 998826"/>
              <a:gd name="connsiteY0" fmla="*/ 0 h 3447089"/>
              <a:gd name="connsiteX1" fmla="*/ 998826 w 998826"/>
              <a:gd name="connsiteY1" fmla="*/ 3447089 h 3447089"/>
              <a:gd name="connsiteX0" fmla="*/ 0 w 998826"/>
              <a:gd name="connsiteY0" fmla="*/ 0 h 3447089"/>
              <a:gd name="connsiteX1" fmla="*/ 998826 w 998826"/>
              <a:gd name="connsiteY1" fmla="*/ 3447089 h 3447089"/>
              <a:gd name="connsiteX0" fmla="*/ 0 w 1300159"/>
              <a:gd name="connsiteY0" fmla="*/ 103492 h 1003900"/>
              <a:gd name="connsiteX1" fmla="*/ 1300159 w 1300159"/>
              <a:gd name="connsiteY1" fmla="*/ 152051 h 1003900"/>
              <a:gd name="connsiteX0" fmla="*/ 0 w 944038"/>
              <a:gd name="connsiteY0" fmla="*/ 2972984 h 3526151"/>
              <a:gd name="connsiteX1" fmla="*/ 944038 w 944038"/>
              <a:gd name="connsiteY1" fmla="*/ 83830 h 3526151"/>
              <a:gd name="connsiteX0" fmla="*/ 0 w 2245248"/>
              <a:gd name="connsiteY0" fmla="*/ 0 h 1144498"/>
              <a:gd name="connsiteX1" fmla="*/ 2245248 w 2245248"/>
              <a:gd name="connsiteY1" fmla="*/ 1027798 h 1144498"/>
              <a:gd name="connsiteX0" fmla="*/ 0 w 2245248"/>
              <a:gd name="connsiteY0" fmla="*/ 1202922 h 2230719"/>
              <a:gd name="connsiteX1" fmla="*/ 2245248 w 2245248"/>
              <a:gd name="connsiteY1" fmla="*/ 2230720 h 2230719"/>
              <a:gd name="connsiteX0" fmla="*/ 0 w 2245248"/>
              <a:gd name="connsiteY0" fmla="*/ 1587179 h 2614976"/>
              <a:gd name="connsiteX1" fmla="*/ 2245248 w 2245248"/>
              <a:gd name="connsiteY1" fmla="*/ 2614977 h 2614976"/>
            </a:gdLst>
            <a:ahLst/>
            <a:cxnLst>
              <a:cxn ang="0">
                <a:pos x="connsiteX0" y="connsiteY0"/>
              </a:cxn>
              <a:cxn ang="0">
                <a:pos x="connsiteX1" y="connsiteY1"/>
              </a:cxn>
            </a:cxnLst>
            <a:rect l="l" t="t" r="r" b="b"/>
            <a:pathLst>
              <a:path w="2245248" h="2614976">
                <a:moveTo>
                  <a:pt x="0" y="1587179"/>
                </a:moveTo>
                <a:cubicBezTo>
                  <a:pt x="759043" y="-1272878"/>
                  <a:pt x="1786620" y="139538"/>
                  <a:pt x="2245248" y="2614977"/>
                </a:cubicBezTo>
              </a:path>
            </a:pathLst>
          </a:custGeom>
          <a:noFill/>
          <a:ln w="38100">
            <a:solidFill>
              <a:srgbClr val="7C85F2"/>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8139127">
            <a:off x="9062720" y="3198813"/>
            <a:ext cx="911085" cy="264058"/>
          </a:xfrm>
          <a:custGeom>
            <a:avLst/>
            <a:gdLst>
              <a:gd name="connsiteX0" fmla="*/ 0 w 2165684"/>
              <a:gd name="connsiteY0" fmla="*/ 0 h 1084424"/>
              <a:gd name="connsiteX1" fmla="*/ 1720516 w 2165684"/>
              <a:gd name="connsiteY1" fmla="*/ 1082842 h 1084424"/>
              <a:gd name="connsiteX2" fmla="*/ 2165684 w 2165684"/>
              <a:gd name="connsiteY2" fmla="*/ 192506 h 1084424"/>
              <a:gd name="connsiteX0" fmla="*/ 22426 w 2188110"/>
              <a:gd name="connsiteY0" fmla="*/ 0 h 1096417"/>
              <a:gd name="connsiteX1" fmla="*/ 82584 w 2188110"/>
              <a:gd name="connsiteY1" fmla="*/ 1094873 h 1096417"/>
              <a:gd name="connsiteX2" fmla="*/ 2188110 w 2188110"/>
              <a:gd name="connsiteY2" fmla="*/ 192506 h 1096417"/>
              <a:gd name="connsiteX0" fmla="*/ 0 w 1371600"/>
              <a:gd name="connsiteY0" fmla="*/ 0 h 1618731"/>
              <a:gd name="connsiteX1" fmla="*/ 60158 w 1371600"/>
              <a:gd name="connsiteY1" fmla="*/ 1094873 h 1618731"/>
              <a:gd name="connsiteX2" fmla="*/ 1371600 w 1371600"/>
              <a:gd name="connsiteY2" fmla="*/ 1443790 h 1618731"/>
              <a:gd name="connsiteX0" fmla="*/ 0 w 1491916"/>
              <a:gd name="connsiteY0" fmla="*/ 0 h 1310091"/>
              <a:gd name="connsiteX1" fmla="*/ 180474 w 1491916"/>
              <a:gd name="connsiteY1" fmla="*/ 794084 h 1310091"/>
              <a:gd name="connsiteX2" fmla="*/ 1491916 w 1491916"/>
              <a:gd name="connsiteY2" fmla="*/ 1143001 h 1310091"/>
              <a:gd name="connsiteX0" fmla="*/ 0 w 1491916"/>
              <a:gd name="connsiteY0" fmla="*/ 0 h 1310091"/>
              <a:gd name="connsiteX1" fmla="*/ 180474 w 1491916"/>
              <a:gd name="connsiteY1" fmla="*/ 794084 h 1310091"/>
              <a:gd name="connsiteX2" fmla="*/ 1491916 w 1491916"/>
              <a:gd name="connsiteY2" fmla="*/ 1143001 h 1310091"/>
              <a:gd name="connsiteX0" fmla="*/ 0 w 1491916"/>
              <a:gd name="connsiteY0" fmla="*/ 0 h 1266195"/>
              <a:gd name="connsiteX1" fmla="*/ 842211 w 1491916"/>
              <a:gd name="connsiteY1" fmla="*/ 445168 h 1266195"/>
              <a:gd name="connsiteX2" fmla="*/ 1491916 w 1491916"/>
              <a:gd name="connsiteY2" fmla="*/ 1143001 h 1266195"/>
              <a:gd name="connsiteX0" fmla="*/ 0 w 1491916"/>
              <a:gd name="connsiteY0" fmla="*/ 0 h 1269399"/>
              <a:gd name="connsiteX1" fmla="*/ 842211 w 1491916"/>
              <a:gd name="connsiteY1" fmla="*/ 445168 h 1269399"/>
              <a:gd name="connsiteX2" fmla="*/ 1491916 w 1491916"/>
              <a:gd name="connsiteY2" fmla="*/ 1143001 h 1269399"/>
              <a:gd name="connsiteX0" fmla="*/ 0 w 1491916"/>
              <a:gd name="connsiteY0" fmla="*/ 0 h 1285125"/>
              <a:gd name="connsiteX1" fmla="*/ 842211 w 1491916"/>
              <a:gd name="connsiteY1" fmla="*/ 445168 h 1285125"/>
              <a:gd name="connsiteX2" fmla="*/ 1491916 w 1491916"/>
              <a:gd name="connsiteY2" fmla="*/ 1143001 h 1285125"/>
              <a:gd name="connsiteX0" fmla="*/ 0 w 1491916"/>
              <a:gd name="connsiteY0" fmla="*/ 0 h 1285125"/>
              <a:gd name="connsiteX1" fmla="*/ 842211 w 1491916"/>
              <a:gd name="connsiteY1" fmla="*/ 445168 h 1285125"/>
              <a:gd name="connsiteX2" fmla="*/ 1491916 w 1491916"/>
              <a:gd name="connsiteY2" fmla="*/ 1143001 h 1285125"/>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067311"/>
              <a:gd name="connsiteY0" fmla="*/ 0 h 2007034"/>
              <a:gd name="connsiteX1" fmla="*/ 1067311 w 1067311"/>
              <a:gd name="connsiteY1" fmla="*/ 2007034 h 2007034"/>
              <a:gd name="connsiteX0" fmla="*/ 0 w 1067311"/>
              <a:gd name="connsiteY0" fmla="*/ 0 h 2007034"/>
              <a:gd name="connsiteX1" fmla="*/ 1067311 w 1067311"/>
              <a:gd name="connsiteY1" fmla="*/ 2007034 h 2007034"/>
              <a:gd name="connsiteX0" fmla="*/ 0 w 998826"/>
              <a:gd name="connsiteY0" fmla="*/ 0 h 3447089"/>
              <a:gd name="connsiteX1" fmla="*/ 998826 w 998826"/>
              <a:gd name="connsiteY1" fmla="*/ 3447089 h 3447089"/>
              <a:gd name="connsiteX0" fmla="*/ 0 w 998826"/>
              <a:gd name="connsiteY0" fmla="*/ 0 h 3447089"/>
              <a:gd name="connsiteX1" fmla="*/ 998826 w 998826"/>
              <a:gd name="connsiteY1" fmla="*/ 3447089 h 3447089"/>
              <a:gd name="connsiteX0" fmla="*/ 0 w 1300159"/>
              <a:gd name="connsiteY0" fmla="*/ 103492 h 1003900"/>
              <a:gd name="connsiteX1" fmla="*/ 1300159 w 1300159"/>
              <a:gd name="connsiteY1" fmla="*/ 152051 h 1003900"/>
              <a:gd name="connsiteX0" fmla="*/ 0 w 944038"/>
              <a:gd name="connsiteY0" fmla="*/ 2972984 h 3526151"/>
              <a:gd name="connsiteX1" fmla="*/ 944038 w 944038"/>
              <a:gd name="connsiteY1" fmla="*/ 83830 h 3526151"/>
              <a:gd name="connsiteX0" fmla="*/ 0 w 2245248"/>
              <a:gd name="connsiteY0" fmla="*/ 0 h 1144498"/>
              <a:gd name="connsiteX1" fmla="*/ 2245248 w 2245248"/>
              <a:gd name="connsiteY1" fmla="*/ 1027798 h 1144498"/>
              <a:gd name="connsiteX0" fmla="*/ 0 w 2245248"/>
              <a:gd name="connsiteY0" fmla="*/ 1202922 h 2230719"/>
              <a:gd name="connsiteX1" fmla="*/ 2245248 w 2245248"/>
              <a:gd name="connsiteY1" fmla="*/ 2230720 h 2230719"/>
              <a:gd name="connsiteX0" fmla="*/ 0 w 2245248"/>
              <a:gd name="connsiteY0" fmla="*/ 1587179 h 2614976"/>
              <a:gd name="connsiteX1" fmla="*/ 2245248 w 2245248"/>
              <a:gd name="connsiteY1" fmla="*/ 2614977 h 2614976"/>
              <a:gd name="connsiteX0" fmla="*/ 0 w 2245248"/>
              <a:gd name="connsiteY0" fmla="*/ 1739417 h 2767214"/>
              <a:gd name="connsiteX1" fmla="*/ 2245248 w 2245248"/>
              <a:gd name="connsiteY1" fmla="*/ 2767215 h 2767214"/>
              <a:gd name="connsiteX0" fmla="*/ 0 w 1715351"/>
              <a:gd name="connsiteY0" fmla="*/ 1400522 h 3472025"/>
              <a:gd name="connsiteX1" fmla="*/ 1715351 w 1715351"/>
              <a:gd name="connsiteY1" fmla="*/ 3472026 h 3472025"/>
              <a:gd name="connsiteX0" fmla="*/ 0 w 1715351"/>
              <a:gd name="connsiteY0" fmla="*/ 477225 h 2548728"/>
              <a:gd name="connsiteX1" fmla="*/ 1715351 w 1715351"/>
              <a:gd name="connsiteY1" fmla="*/ 2548729 h 2548728"/>
              <a:gd name="connsiteX0" fmla="*/ 0 w 1228256"/>
              <a:gd name="connsiteY0" fmla="*/ 897150 h 1932900"/>
              <a:gd name="connsiteX1" fmla="*/ 1228256 w 1228256"/>
              <a:gd name="connsiteY1" fmla="*/ 1932901 h 1932900"/>
              <a:gd name="connsiteX0" fmla="*/ 0 w 1228256"/>
              <a:gd name="connsiteY0" fmla="*/ 452184 h 1487934"/>
              <a:gd name="connsiteX1" fmla="*/ 1228256 w 1228256"/>
              <a:gd name="connsiteY1" fmla="*/ 1487935 h 1487934"/>
              <a:gd name="connsiteX0" fmla="*/ 0 w 1228256"/>
              <a:gd name="connsiteY0" fmla="*/ 461329 h 1497079"/>
              <a:gd name="connsiteX1" fmla="*/ 1228256 w 1228256"/>
              <a:gd name="connsiteY1" fmla="*/ 1497080 h 1497079"/>
            </a:gdLst>
            <a:ahLst/>
            <a:cxnLst>
              <a:cxn ang="0">
                <a:pos x="connsiteX0" y="connsiteY0"/>
              </a:cxn>
              <a:cxn ang="0">
                <a:pos x="connsiteX1" y="connsiteY1"/>
              </a:cxn>
            </a:cxnLst>
            <a:rect l="l" t="t" r="r" b="b"/>
            <a:pathLst>
              <a:path w="1228256" h="1497079">
                <a:moveTo>
                  <a:pt x="0" y="461329"/>
                </a:moveTo>
                <a:cubicBezTo>
                  <a:pt x="260956" y="-338208"/>
                  <a:pt x="752463" y="-162862"/>
                  <a:pt x="1228256" y="1497080"/>
                </a:cubicBezTo>
              </a:path>
            </a:pathLst>
          </a:custGeom>
          <a:noFill/>
          <a:ln w="38100">
            <a:solidFill>
              <a:srgbClr val="7C85F2"/>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6791570" y="2570465"/>
            <a:ext cx="1997242" cy="619125"/>
          </a:xfrm>
          <a:prstGeom prst="rect">
            <a:avLst/>
          </a:prstGeom>
          <a:solidFill>
            <a:srgbClr val="7C85F2"/>
          </a:solidFill>
          <a:ln w="38100">
            <a:solidFill>
              <a:srgbClr val="7C85F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smtClean="0">
                <a:solidFill>
                  <a:schemeClr val="bg1"/>
                </a:solidFill>
                <a:latin typeface="+mj-lt"/>
                <a:ea typeface="Josefin Sans" pitchFamily="2" charset="0"/>
                <a:cs typeface="Arial" panose="020B0604020202020204" pitchFamily="34" charset="0"/>
              </a:rPr>
              <a:t>Timeline</a:t>
            </a:r>
          </a:p>
          <a:p>
            <a:pPr algn="ctr"/>
            <a:r>
              <a:rPr lang="en-US" sz="2000" b="1" dirty="0" smtClean="0">
                <a:solidFill>
                  <a:schemeClr val="bg1"/>
                </a:solidFill>
                <a:latin typeface="+mj-lt"/>
                <a:ea typeface="Josefin Sans" pitchFamily="2" charset="0"/>
                <a:cs typeface="Arial" panose="020B0604020202020204" pitchFamily="34" charset="0"/>
              </a:rPr>
              <a:t>Visualization</a:t>
            </a:r>
            <a:endParaRPr lang="en-US" sz="2000" b="1" dirty="0">
              <a:solidFill>
                <a:schemeClr val="bg1"/>
              </a:solidFill>
              <a:latin typeface="+mj-lt"/>
              <a:ea typeface="Josefin Sans" pitchFamily="2" charset="0"/>
              <a:cs typeface="Arial" panose="020B0604020202020204" pitchFamily="34" charset="0"/>
            </a:endParaRPr>
          </a:p>
        </p:txBody>
      </p:sp>
      <p:sp>
        <p:nvSpPr>
          <p:cNvPr id="32" name="Rectangle 31"/>
          <p:cNvSpPr/>
          <p:nvPr/>
        </p:nvSpPr>
        <p:spPr>
          <a:xfrm>
            <a:off x="7948261" y="3385001"/>
            <a:ext cx="2193266" cy="447726"/>
          </a:xfrm>
          <a:prstGeom prst="rect">
            <a:avLst/>
          </a:prstGeom>
          <a:solidFill>
            <a:srgbClr val="7C85F2"/>
          </a:solidFill>
          <a:ln w="38100">
            <a:solidFill>
              <a:srgbClr val="7C85F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smtClean="0">
                <a:solidFill>
                  <a:schemeClr val="bg1"/>
                </a:solidFill>
                <a:latin typeface="+mj-lt"/>
                <a:ea typeface="Josefin Sans" pitchFamily="2" charset="0"/>
                <a:cs typeface="Arial" panose="020B0604020202020204" pitchFamily="34" charset="0"/>
              </a:rPr>
              <a:t>Raw Tweets List</a:t>
            </a:r>
            <a:endParaRPr lang="en-US" sz="2000" b="1" dirty="0">
              <a:solidFill>
                <a:schemeClr val="bg1"/>
              </a:solidFill>
              <a:latin typeface="+mj-lt"/>
              <a:ea typeface="Josefin Sans" pitchFamily="2" charset="0"/>
              <a:cs typeface="Arial" panose="020B0604020202020204" pitchFamily="34" charset="0"/>
            </a:endParaRPr>
          </a:p>
        </p:txBody>
      </p:sp>
      <p:sp>
        <p:nvSpPr>
          <p:cNvPr id="33" name="Rectangle 32"/>
          <p:cNvSpPr/>
          <p:nvPr/>
        </p:nvSpPr>
        <p:spPr>
          <a:xfrm>
            <a:off x="9073307" y="2672720"/>
            <a:ext cx="1997242" cy="410724"/>
          </a:xfrm>
          <a:prstGeom prst="rect">
            <a:avLst/>
          </a:prstGeom>
          <a:solidFill>
            <a:srgbClr val="7C85F2"/>
          </a:solidFill>
          <a:ln w="38100">
            <a:solidFill>
              <a:srgbClr val="7C85F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smtClean="0">
                <a:solidFill>
                  <a:schemeClr val="bg1"/>
                </a:solidFill>
                <a:latin typeface="+mj-lt"/>
                <a:ea typeface="Josefin Sans" pitchFamily="2" charset="0"/>
                <a:cs typeface="Arial" panose="020B0604020202020204" pitchFamily="34" charset="0"/>
              </a:rPr>
              <a:t>Word Cloud</a:t>
            </a:r>
            <a:endParaRPr lang="en-US" sz="2000" b="1" dirty="0">
              <a:solidFill>
                <a:schemeClr val="bg1"/>
              </a:solidFill>
              <a:latin typeface="+mj-lt"/>
              <a:ea typeface="Josefin Sans" pitchFamily="2" charset="0"/>
              <a:cs typeface="Arial" panose="020B0604020202020204" pitchFamily="34" charset="0"/>
            </a:endParaRPr>
          </a:p>
        </p:txBody>
      </p:sp>
      <p:pic>
        <p:nvPicPr>
          <p:cNvPr id="2" name="Picture 1"/>
          <p:cNvPicPr>
            <a:picLocks noChangeAspect="1"/>
          </p:cNvPicPr>
          <p:nvPr/>
        </p:nvPicPr>
        <p:blipFill>
          <a:blip r:embed="rId3"/>
          <a:stretch>
            <a:fillRect/>
          </a:stretch>
        </p:blipFill>
        <p:spPr>
          <a:xfrm>
            <a:off x="7360304" y="4004125"/>
            <a:ext cx="2857016" cy="1361962"/>
          </a:xfrm>
          <a:prstGeom prst="rect">
            <a:avLst/>
          </a:prstGeom>
        </p:spPr>
      </p:pic>
      <p:sp>
        <p:nvSpPr>
          <p:cNvPr id="3" name="Slide Number Placeholder 2"/>
          <p:cNvSpPr>
            <a:spLocks noGrp="1"/>
          </p:cNvSpPr>
          <p:nvPr>
            <p:ph type="sldNum" sz="quarter" idx="12"/>
          </p:nvPr>
        </p:nvSpPr>
        <p:spPr/>
        <p:txBody>
          <a:bodyPr/>
          <a:lstStyle/>
          <a:p>
            <a:fld id="{CBD5DA4C-FF6E-4E05-9BF1-76A164890C4E}" type="slidenum">
              <a:rPr lang="en-US" smtClean="0"/>
              <a:t>11</a:t>
            </a:fld>
            <a:endParaRPr lang="en-US" dirty="0"/>
          </a:p>
        </p:txBody>
      </p:sp>
    </p:spTree>
    <p:extLst>
      <p:ext uri="{BB962C8B-B14F-4D97-AF65-F5344CB8AC3E}">
        <p14:creationId xmlns:p14="http://schemas.microsoft.com/office/powerpoint/2010/main" val="27057945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5931932"/>
            <a:ext cx="11389894" cy="6203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lumMod val="85000"/>
                  </a:schemeClr>
                </a:solidFill>
                <a:latin typeface="Josefin Sans" pitchFamily="2" charset="0"/>
                <a:ea typeface="Josefin Sans" pitchFamily="2" charset="0"/>
              </a:rPr>
              <a:t>INTRO / SYSTEM / </a:t>
            </a:r>
            <a:r>
              <a:rPr lang="en-US" sz="3600" b="1" dirty="0">
                <a:solidFill>
                  <a:schemeClr val="tx1">
                    <a:lumMod val="65000"/>
                    <a:lumOff val="35000"/>
                  </a:schemeClr>
                </a:solidFill>
                <a:latin typeface="Josefin Sans" pitchFamily="2" charset="0"/>
                <a:ea typeface="Josefin Sans" pitchFamily="2" charset="0"/>
              </a:rPr>
              <a:t>MODEL </a:t>
            </a:r>
            <a:r>
              <a:rPr lang="en-US" sz="3600" b="1" dirty="0" smtClean="0">
                <a:solidFill>
                  <a:schemeClr val="bg1">
                    <a:lumMod val="85000"/>
                  </a:schemeClr>
                </a:solidFill>
                <a:latin typeface="Josefin Sans" pitchFamily="2" charset="0"/>
                <a:ea typeface="Josefin Sans" pitchFamily="2" charset="0"/>
              </a:rPr>
              <a:t>/ DESIGN / CASE STUDY  </a:t>
            </a:r>
            <a:endParaRPr lang="en-US" sz="3600" b="1" dirty="0">
              <a:solidFill>
                <a:schemeClr val="bg1">
                  <a:lumMod val="85000"/>
                </a:schemeClr>
              </a:solidFill>
              <a:latin typeface="Josefin Sans" pitchFamily="2" charset="0"/>
              <a:ea typeface="Josefin Sans" pitchFamily="2" charset="0"/>
            </a:endParaRPr>
          </a:p>
        </p:txBody>
      </p:sp>
      <mc:AlternateContent xmlns:mc="http://schemas.openxmlformats.org/markup-compatibility/2006" xmlns:a14="http://schemas.microsoft.com/office/drawing/2010/main">
        <mc:Choice Requires="a14">
          <p:sp>
            <p:nvSpPr>
              <p:cNvPr id="16" name="TextBox 15"/>
              <p:cNvSpPr txBox="1"/>
              <p:nvPr/>
            </p:nvSpPr>
            <p:spPr>
              <a:xfrm>
                <a:off x="2623032" y="2380032"/>
                <a:ext cx="6414000" cy="10877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sSubSup>
                        <m:sSubSupPr>
                          <m:ctrlPr>
                            <a:rPr lang="en-US" sz="240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𝑝</m:t>
                          </m:r>
                        </m:e>
                        <m:sub>
                          <m:r>
                            <a:rPr lang="en-US" sz="2400" b="0" i="1" smtClean="0">
                              <a:latin typeface="Cambria Math" panose="02040503050406030204" pitchFamily="18" charset="0"/>
                              <a:ea typeface="Cambria Math" panose="02040503050406030204" pitchFamily="18" charset="0"/>
                            </a:rPr>
                            <m:t>𝑖</m:t>
                          </m:r>
                        </m:sub>
                        <m:sup>
                          <m:r>
                            <a:rPr lang="en-US" sz="2400" b="0" i="1" smtClean="0">
                              <a:latin typeface="Cambria Math" panose="02040503050406030204" pitchFamily="18" charset="0"/>
                              <a:ea typeface="Cambria Math" panose="02040503050406030204" pitchFamily="18" charset="0"/>
                            </a:rPr>
                            <m:t>𝑡</m:t>
                          </m:r>
                        </m:sup>
                      </m:sSubSup>
                      <m:r>
                        <a:rPr lang="en-US" sz="2400" b="0" i="1" smtClean="0">
                          <a:latin typeface="Cambria Math" panose="02040503050406030204" pitchFamily="18" charset="0"/>
                          <a:ea typeface="Cambria Math" panose="02040503050406030204" pitchFamily="18" charset="0"/>
                        </a:rPr>
                        <m:t>=</m:t>
                      </m:r>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𝑚</m:t>
                          </m:r>
                        </m:e>
                        <m:sub>
                          <m:r>
                            <a:rPr lang="en-US" sz="2400" b="0" i="1" smtClean="0">
                              <a:latin typeface="Cambria Math" panose="02040503050406030204" pitchFamily="18" charset="0"/>
                              <a:ea typeface="Cambria Math" panose="02040503050406030204" pitchFamily="18" charset="0"/>
                            </a:rPr>
                            <m:t>𝑖</m:t>
                          </m:r>
                        </m:sub>
                        <m:sup>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−1</m:t>
                          </m:r>
                        </m:sup>
                      </m:sSubSup>
                      <m:nary>
                        <m:naryPr>
                          <m:chr m:val="∑"/>
                          <m:ctrlPr>
                            <a:rPr lang="en-US" sz="2400" b="0" i="1" smtClean="0">
                              <a:latin typeface="Cambria Math" panose="02040503050406030204" pitchFamily="18" charset="0"/>
                              <a:ea typeface="Cambria Math" panose="02040503050406030204" pitchFamily="18" charset="0"/>
                            </a:rPr>
                          </m:ctrlPr>
                        </m:naryPr>
                        <m:sub>
                          <m:r>
                            <m:rPr>
                              <m:brk m:alnAt="23"/>
                            </m:rPr>
                            <a:rPr lang="en-US" sz="2400" b="0" i="1" smtClean="0">
                              <a:latin typeface="Cambria Math" panose="02040503050406030204" pitchFamily="18" charset="0"/>
                              <a:ea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𝑖</m:t>
                          </m:r>
                        </m:sub>
                        <m:sup>
                          <m:r>
                            <a:rPr lang="en-US" sz="2400" b="0" i="1" smtClean="0">
                              <a:latin typeface="Cambria Math" panose="02040503050406030204" pitchFamily="18" charset="0"/>
                              <a:ea typeface="Cambria Math" panose="02040503050406030204" pitchFamily="18" charset="0"/>
                            </a:rPr>
                            <m:t>𝑘</m:t>
                          </m:r>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𝛽</m:t>
                              </m:r>
                            </m:e>
                            <m:sub>
                              <m:r>
                                <a:rPr lang="en-US" sz="2400" b="0" i="1" smtClean="0">
                                  <a:latin typeface="Cambria Math" panose="02040503050406030204" pitchFamily="18" charset="0"/>
                                  <a:ea typeface="Cambria Math" panose="02040503050406030204" pitchFamily="18" charset="0"/>
                                </a:rPr>
                                <m:t>𝑖𝑗</m:t>
                              </m:r>
                            </m:sub>
                          </m:sSub>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𝑝</m:t>
                              </m:r>
                            </m:e>
                            <m:sub>
                              <m:r>
                                <a:rPr lang="en-US" sz="2400" b="0" i="1" smtClean="0">
                                  <a:latin typeface="Cambria Math" panose="02040503050406030204" pitchFamily="18" charset="0"/>
                                  <a:ea typeface="Cambria Math" panose="02040503050406030204" pitchFamily="18" charset="0"/>
                                </a:rPr>
                                <m:t>𝑗</m:t>
                              </m:r>
                            </m:sub>
                            <m:sup>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−1</m:t>
                              </m:r>
                            </m:sup>
                          </m:sSubSup>
                        </m:e>
                      </m:nary>
                      <m:r>
                        <a:rPr lang="en-US" sz="2400" b="0" i="1" smtClean="0">
                          <a:latin typeface="Cambria Math" panose="02040503050406030204" pitchFamily="18" charset="0"/>
                          <a:ea typeface="Cambria Math" panose="02040503050406030204" pitchFamily="18" charset="0"/>
                        </a:rPr>
                        <m:t>−</m:t>
                      </m:r>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𝑝</m:t>
                          </m:r>
                        </m:e>
                        <m:sub>
                          <m:r>
                            <a:rPr lang="en-US" sz="2400" b="0" i="1" smtClean="0">
                              <a:latin typeface="Cambria Math" panose="02040503050406030204" pitchFamily="18" charset="0"/>
                              <a:ea typeface="Cambria Math" panose="02040503050406030204" pitchFamily="18" charset="0"/>
                            </a:rPr>
                            <m:t>𝑖</m:t>
                          </m:r>
                        </m:sub>
                        <m:sup>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−1</m:t>
                          </m:r>
                        </m:sup>
                      </m:sSubSup>
                      <m:nary>
                        <m:naryPr>
                          <m:chr m:val="∑"/>
                          <m:ctrlPr>
                            <a:rPr lang="en-US" sz="2400" b="0" i="1" smtClean="0">
                              <a:latin typeface="Cambria Math" panose="02040503050406030204" pitchFamily="18" charset="0"/>
                              <a:ea typeface="Cambria Math" panose="02040503050406030204" pitchFamily="18" charset="0"/>
                            </a:rPr>
                          </m:ctrlPr>
                        </m:naryPr>
                        <m:sub>
                          <m:r>
                            <m:rPr>
                              <m:brk m:alnAt="23"/>
                            </m:rPr>
                            <a:rPr lang="en-US" sz="2400" b="0" i="1" smtClean="0">
                              <a:latin typeface="Cambria Math" panose="02040503050406030204" pitchFamily="18" charset="0"/>
                              <a:ea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𝑖</m:t>
                          </m:r>
                        </m:sub>
                        <m:sup>
                          <m:r>
                            <a:rPr lang="en-US" sz="2400" b="0" i="1" smtClean="0">
                              <a:latin typeface="Cambria Math" panose="02040503050406030204" pitchFamily="18" charset="0"/>
                              <a:ea typeface="Cambria Math" panose="02040503050406030204" pitchFamily="18" charset="0"/>
                            </a:rPr>
                            <m:t>𝑘</m:t>
                          </m:r>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𝛽</m:t>
                              </m:r>
                            </m:e>
                            <m:sub>
                              <m:r>
                                <a:rPr lang="en-US" sz="2400" b="0" i="1" smtClean="0">
                                  <a:latin typeface="Cambria Math" panose="02040503050406030204" pitchFamily="18" charset="0"/>
                                  <a:ea typeface="Cambria Math" panose="02040503050406030204" pitchFamily="18" charset="0"/>
                                </a:rPr>
                                <m:t>𝑗𝑖</m:t>
                              </m:r>
                            </m:sub>
                          </m:sSub>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𝑚</m:t>
                              </m:r>
                            </m:e>
                            <m:sub>
                              <m:r>
                                <a:rPr lang="en-US" sz="2400" b="0" i="1" smtClean="0">
                                  <a:latin typeface="Cambria Math" panose="02040503050406030204" pitchFamily="18" charset="0"/>
                                  <a:ea typeface="Cambria Math" panose="02040503050406030204" pitchFamily="18" charset="0"/>
                                </a:rPr>
                                <m:t>𝑗</m:t>
                              </m:r>
                            </m:sub>
                            <m:sup>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−1</m:t>
                              </m:r>
                            </m:sup>
                          </m:sSubSup>
                        </m:e>
                      </m:nary>
                    </m:oMath>
                  </m:oMathPara>
                </a14:m>
                <a:endParaRPr lang="en-US" sz="2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2623032" y="2380032"/>
                <a:ext cx="6414000" cy="1087734"/>
              </a:xfrm>
              <a:prstGeom prst="rect">
                <a:avLst/>
              </a:prstGeom>
              <a:blipFill rotWithShape="0">
                <a:blip r:embed="rId3"/>
                <a:stretch>
                  <a:fillRect/>
                </a:stretch>
              </a:blipFill>
            </p:spPr>
            <p:txBody>
              <a:bodyPr/>
              <a:lstStyle/>
              <a:p>
                <a:r>
                  <a:rPr lang="en-US">
                    <a:noFill/>
                  </a:rPr>
                  <a:t> </a:t>
                </a:r>
              </a:p>
            </p:txBody>
          </p:sp>
        </mc:Fallback>
      </mc:AlternateContent>
      <p:sp>
        <p:nvSpPr>
          <p:cNvPr id="9" name="Title 1"/>
          <p:cNvSpPr txBox="1">
            <a:spLocks/>
          </p:cNvSpPr>
          <p:nvPr/>
        </p:nvSpPr>
        <p:spPr>
          <a:xfrm>
            <a:off x="10390602" y="5285142"/>
            <a:ext cx="1231607" cy="4078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smtClean="0">
                <a:latin typeface="Josefin Sans" pitchFamily="2" charset="0"/>
                <a:ea typeface="Josefin Sans" pitchFamily="2" charset="0"/>
              </a:rPr>
              <a:t>[J. Zhu 92]</a:t>
            </a:r>
            <a:endParaRPr lang="en-US" sz="1800" b="1" dirty="0">
              <a:latin typeface="Josefin Sans" pitchFamily="2" charset="0"/>
              <a:ea typeface="Josefin Sans" pitchFamily="2" charset="0"/>
            </a:endParaRPr>
          </a:p>
        </p:txBody>
      </p:sp>
      <p:sp>
        <p:nvSpPr>
          <p:cNvPr id="10" name="TextBox 9"/>
          <p:cNvSpPr txBox="1"/>
          <p:nvPr/>
        </p:nvSpPr>
        <p:spPr>
          <a:xfrm>
            <a:off x="6315194" y="1635951"/>
            <a:ext cx="2492107"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a:t>
            </a:r>
            <a:r>
              <a:rPr lang="en-US" sz="2400" dirty="0" smtClean="0">
                <a:latin typeface="Arial" panose="020B0604020202020204" pitchFamily="34" charset="0"/>
                <a:cs typeface="Arial" panose="020B0604020202020204" pitchFamily="34" charset="0"/>
              </a:rPr>
              <a:t>istraction effect</a:t>
            </a:r>
            <a:endParaRPr lang="en-US" sz="2400" dirty="0">
              <a:latin typeface="Arial" panose="020B0604020202020204" pitchFamily="34" charset="0"/>
              <a:cs typeface="Arial" panose="020B0604020202020204" pitchFamily="34" charset="0"/>
            </a:endParaRPr>
          </a:p>
        </p:txBody>
      </p:sp>
      <p:sp>
        <p:nvSpPr>
          <p:cNvPr id="11" name="Rectangle 10"/>
          <p:cNvSpPr/>
          <p:nvPr/>
        </p:nvSpPr>
        <p:spPr>
          <a:xfrm>
            <a:off x="6371593" y="2256768"/>
            <a:ext cx="2665439" cy="1334262"/>
          </a:xfrm>
          <a:prstGeom prst="rect">
            <a:avLst/>
          </a:prstGeom>
          <a:noFill/>
          <a:ln w="571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p:cNvSpPr/>
          <p:nvPr/>
        </p:nvSpPr>
        <p:spPr>
          <a:xfrm>
            <a:off x="697665" y="800353"/>
            <a:ext cx="7952755" cy="584775"/>
          </a:xfrm>
          <a:prstGeom prst="rect">
            <a:avLst/>
          </a:prstGeom>
        </p:spPr>
        <p:txBody>
          <a:bodyPr wrap="none">
            <a:spAutoFit/>
          </a:bodyPr>
          <a:lstStyle/>
          <a:p>
            <a:r>
              <a:rPr lang="en-US" sz="3200" b="1" dirty="0">
                <a:latin typeface="Josefin Sans" pitchFamily="2" charset="0"/>
                <a:ea typeface="Josefin Sans" pitchFamily="2" charset="0"/>
              </a:rPr>
              <a:t>Topic C</a:t>
            </a:r>
            <a:r>
              <a:rPr lang="en-US" sz="3200" b="1" dirty="0" smtClean="0">
                <a:latin typeface="Josefin Sans" pitchFamily="2" charset="0"/>
                <a:ea typeface="Josefin Sans" pitchFamily="2" charset="0"/>
              </a:rPr>
              <a:t>ompetition Model </a:t>
            </a:r>
            <a:r>
              <a:rPr lang="en-US" sz="3200" dirty="0" smtClean="0">
                <a:latin typeface="Josefin Sans" pitchFamily="2" charset="0"/>
                <a:ea typeface="Josefin Sans" pitchFamily="2" charset="0"/>
              </a:rPr>
              <a:t>for traditional media</a:t>
            </a:r>
            <a:r>
              <a:rPr lang="en-US" sz="3200" b="1" dirty="0" smtClean="0">
                <a:latin typeface="Josefin Sans" pitchFamily="2" charset="0"/>
                <a:ea typeface="Josefin Sans" pitchFamily="2" charset="0"/>
              </a:rPr>
              <a:t>:</a:t>
            </a:r>
            <a:endParaRPr lang="en-US" sz="3200" b="1" dirty="0">
              <a:latin typeface="Josefin Sans" pitchFamily="2" charset="0"/>
              <a:ea typeface="Josefin Sans" pitchFamily="2" charset="0"/>
            </a:endParaRPr>
          </a:p>
        </p:txBody>
      </p:sp>
      <p:sp>
        <p:nvSpPr>
          <p:cNvPr id="15" name="Rectangle 14"/>
          <p:cNvSpPr/>
          <p:nvPr/>
        </p:nvSpPr>
        <p:spPr>
          <a:xfrm>
            <a:off x="3480179" y="2282113"/>
            <a:ext cx="2665439" cy="1334262"/>
          </a:xfrm>
          <a:prstGeom prst="rect">
            <a:avLst/>
          </a:prstGeom>
          <a:noFill/>
          <a:ln w="571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p:cNvSpPr txBox="1"/>
          <p:nvPr/>
        </p:nvSpPr>
        <p:spPr>
          <a:xfrm>
            <a:off x="3451491" y="1640091"/>
            <a:ext cx="2492107"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r</a:t>
            </a:r>
            <a:r>
              <a:rPr lang="en-US" sz="2400" dirty="0" smtClean="0">
                <a:latin typeface="Arial" panose="020B0604020202020204" pitchFamily="34" charset="0"/>
                <a:cs typeface="Arial" panose="020B0604020202020204" pitchFamily="34" charset="0"/>
              </a:rPr>
              <a:t>ecruiting effect</a:t>
            </a:r>
            <a:endParaRPr lang="en-US" sz="24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CBD5DA4C-FF6E-4E05-9BF1-76A164890C4E}" type="slidenum">
              <a:rPr lang="en-US" smtClean="0"/>
              <a:t>12</a:t>
            </a:fld>
            <a:endParaRPr lang="en-US" dirty="0"/>
          </a:p>
        </p:txBody>
      </p:sp>
      <p:sp>
        <p:nvSpPr>
          <p:cNvPr id="12" name="Rectangle 11"/>
          <p:cNvSpPr/>
          <p:nvPr/>
        </p:nvSpPr>
        <p:spPr>
          <a:xfrm>
            <a:off x="2521131" y="2282113"/>
            <a:ext cx="677708" cy="1334262"/>
          </a:xfrm>
          <a:prstGeom prst="rect">
            <a:avLst/>
          </a:prstGeom>
          <a:noFill/>
          <a:ln w="571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3" name="TextBox 12"/>
              <p:cNvSpPr txBox="1"/>
              <p:nvPr/>
            </p:nvSpPr>
            <p:spPr>
              <a:xfrm>
                <a:off x="79678" y="2282113"/>
                <a:ext cx="2492403" cy="1200329"/>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change of </a:t>
                </a:r>
              </a:p>
              <a:p>
                <a:r>
                  <a:rPr lang="en-US" sz="2400" dirty="0" smtClean="0">
                    <a:latin typeface="Arial" panose="020B0604020202020204" pitchFamily="34" charset="0"/>
                    <a:cs typeface="Arial" panose="020B0604020202020204" pitchFamily="34" charset="0"/>
                  </a:rPr>
                  <a:t>public attention on topic </a:t>
                </a:r>
                <a14:m>
                  <m:oMath xmlns:m="http://schemas.openxmlformats.org/officeDocument/2006/math">
                    <m:r>
                      <a:rPr lang="en-US" sz="2400" b="0" i="1" smtClean="0">
                        <a:latin typeface="Cambria Math" panose="02040503050406030204" pitchFamily="18" charset="0"/>
                        <a:cs typeface="Arial" panose="020B0604020202020204" pitchFamily="34" charset="0"/>
                      </a:rPr>
                      <m:t>𝑖</m:t>
                    </m:r>
                  </m:oMath>
                </a14:m>
                <a:endParaRPr lang="en-US" sz="2400" dirty="0">
                  <a:latin typeface="Arial" panose="020B0604020202020204" pitchFamily="34" charset="0"/>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79678" y="2282113"/>
                <a:ext cx="2492403" cy="1200329"/>
              </a:xfrm>
              <a:prstGeom prst="rect">
                <a:avLst/>
              </a:prstGeom>
              <a:blipFill rotWithShape="0">
                <a:blip r:embed="rId4"/>
                <a:stretch>
                  <a:fillRect l="-3667" t="-3553" b="-11168"/>
                </a:stretch>
              </a:blipFill>
            </p:spPr>
            <p:txBody>
              <a:bodyPr/>
              <a:lstStyle/>
              <a:p>
                <a:r>
                  <a:rPr lang="en-US">
                    <a:noFill/>
                  </a:rPr>
                  <a:t> </a:t>
                </a:r>
              </a:p>
            </p:txBody>
          </p:sp>
        </mc:Fallback>
      </mc:AlternateContent>
    </p:spTree>
    <p:extLst>
      <p:ext uri="{BB962C8B-B14F-4D97-AF65-F5344CB8AC3E}">
        <p14:creationId xmlns:p14="http://schemas.microsoft.com/office/powerpoint/2010/main" val="27976192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fade">
                                      <p:cBhvr>
                                        <p:cTn id="2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9" grpId="0"/>
      <p:bldP spid="10" grpId="0"/>
      <p:bldP spid="11" grpId="0" animBg="1"/>
      <p:bldP spid="15" grpId="0" animBg="1"/>
      <p:bldP spid="17" grpId="0"/>
      <p:bldP spid="12" grpId="0" animBg="1"/>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5931932"/>
            <a:ext cx="11389894" cy="6203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lumMod val="85000"/>
                  </a:schemeClr>
                </a:solidFill>
                <a:latin typeface="Josefin Sans" pitchFamily="2" charset="0"/>
                <a:ea typeface="Josefin Sans" pitchFamily="2" charset="0"/>
              </a:rPr>
              <a:t>INTRO / SYSTEM / </a:t>
            </a:r>
            <a:r>
              <a:rPr lang="en-US" sz="3600" b="1" dirty="0">
                <a:solidFill>
                  <a:schemeClr val="tx1">
                    <a:lumMod val="65000"/>
                    <a:lumOff val="35000"/>
                  </a:schemeClr>
                </a:solidFill>
                <a:latin typeface="Josefin Sans" pitchFamily="2" charset="0"/>
                <a:ea typeface="Josefin Sans" pitchFamily="2" charset="0"/>
              </a:rPr>
              <a:t>MODEL </a:t>
            </a:r>
            <a:r>
              <a:rPr lang="en-US" sz="3600" b="1" dirty="0" smtClean="0">
                <a:solidFill>
                  <a:schemeClr val="bg1">
                    <a:lumMod val="85000"/>
                  </a:schemeClr>
                </a:solidFill>
                <a:latin typeface="Josefin Sans" pitchFamily="2" charset="0"/>
                <a:ea typeface="Josefin Sans" pitchFamily="2" charset="0"/>
              </a:rPr>
              <a:t>/ DESIGN / CASE STUDY  </a:t>
            </a:r>
            <a:endParaRPr lang="en-US" sz="3600" b="1" dirty="0">
              <a:solidFill>
                <a:schemeClr val="bg1">
                  <a:lumMod val="85000"/>
                </a:schemeClr>
              </a:solidFill>
              <a:latin typeface="Josefin Sans" pitchFamily="2" charset="0"/>
              <a:ea typeface="Josefin Sans" pitchFamily="2" charset="0"/>
            </a:endParaRPr>
          </a:p>
        </p:txBody>
      </p:sp>
      <mc:AlternateContent xmlns:mc="http://schemas.openxmlformats.org/markup-compatibility/2006" xmlns:a14="http://schemas.microsoft.com/office/drawing/2010/main">
        <mc:Choice Requires="a14">
          <p:sp>
            <p:nvSpPr>
              <p:cNvPr id="16" name="TextBox 15"/>
              <p:cNvSpPr txBox="1"/>
              <p:nvPr/>
            </p:nvSpPr>
            <p:spPr>
              <a:xfrm>
                <a:off x="2623032" y="2380032"/>
                <a:ext cx="6414000" cy="10877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sSubSup>
                        <m:sSubSupPr>
                          <m:ctrlPr>
                            <a:rPr lang="en-US" sz="240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𝑝</m:t>
                          </m:r>
                        </m:e>
                        <m:sub>
                          <m:r>
                            <a:rPr lang="en-US" sz="2400" b="0" i="1" smtClean="0">
                              <a:latin typeface="Cambria Math" panose="02040503050406030204" pitchFamily="18" charset="0"/>
                              <a:ea typeface="Cambria Math" panose="02040503050406030204" pitchFamily="18" charset="0"/>
                            </a:rPr>
                            <m:t>𝑖</m:t>
                          </m:r>
                        </m:sub>
                        <m:sup>
                          <m:r>
                            <a:rPr lang="en-US" sz="2400" b="0" i="1" smtClean="0">
                              <a:latin typeface="Cambria Math" panose="02040503050406030204" pitchFamily="18" charset="0"/>
                              <a:ea typeface="Cambria Math" panose="02040503050406030204" pitchFamily="18" charset="0"/>
                            </a:rPr>
                            <m:t>𝑡</m:t>
                          </m:r>
                        </m:sup>
                      </m:sSubSup>
                      <m:r>
                        <a:rPr lang="en-US" sz="2400" b="0" i="1" smtClean="0">
                          <a:latin typeface="Cambria Math" panose="02040503050406030204" pitchFamily="18" charset="0"/>
                          <a:ea typeface="Cambria Math" panose="02040503050406030204" pitchFamily="18" charset="0"/>
                        </a:rPr>
                        <m:t>=</m:t>
                      </m:r>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𝑚</m:t>
                          </m:r>
                        </m:e>
                        <m:sub>
                          <m:r>
                            <a:rPr lang="en-US" sz="2400" b="0" i="1" smtClean="0">
                              <a:latin typeface="Cambria Math" panose="02040503050406030204" pitchFamily="18" charset="0"/>
                              <a:ea typeface="Cambria Math" panose="02040503050406030204" pitchFamily="18" charset="0"/>
                            </a:rPr>
                            <m:t>𝑖</m:t>
                          </m:r>
                        </m:sub>
                        <m:sup>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−1</m:t>
                          </m:r>
                        </m:sup>
                      </m:sSubSup>
                      <m:nary>
                        <m:naryPr>
                          <m:chr m:val="∑"/>
                          <m:ctrlPr>
                            <a:rPr lang="en-US" sz="2400" b="0" i="1" smtClean="0">
                              <a:latin typeface="Cambria Math" panose="02040503050406030204" pitchFamily="18" charset="0"/>
                              <a:ea typeface="Cambria Math" panose="02040503050406030204" pitchFamily="18" charset="0"/>
                            </a:rPr>
                          </m:ctrlPr>
                        </m:naryPr>
                        <m:sub>
                          <m:r>
                            <m:rPr>
                              <m:brk m:alnAt="23"/>
                            </m:rPr>
                            <a:rPr lang="en-US" sz="2400" b="0" i="1" smtClean="0">
                              <a:latin typeface="Cambria Math" panose="02040503050406030204" pitchFamily="18" charset="0"/>
                              <a:ea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𝑖</m:t>
                          </m:r>
                        </m:sub>
                        <m:sup>
                          <m:r>
                            <a:rPr lang="en-US" sz="2400" b="0" i="1" smtClean="0">
                              <a:latin typeface="Cambria Math" panose="02040503050406030204" pitchFamily="18" charset="0"/>
                              <a:ea typeface="Cambria Math" panose="02040503050406030204" pitchFamily="18" charset="0"/>
                            </a:rPr>
                            <m:t>𝑘</m:t>
                          </m:r>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𝛽</m:t>
                              </m:r>
                            </m:e>
                            <m:sub>
                              <m:r>
                                <a:rPr lang="en-US" sz="2400" b="0" i="1" smtClean="0">
                                  <a:latin typeface="Cambria Math" panose="02040503050406030204" pitchFamily="18" charset="0"/>
                                  <a:ea typeface="Cambria Math" panose="02040503050406030204" pitchFamily="18" charset="0"/>
                                </a:rPr>
                                <m:t>𝑖𝑗</m:t>
                              </m:r>
                            </m:sub>
                          </m:sSub>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𝑝</m:t>
                              </m:r>
                            </m:e>
                            <m:sub>
                              <m:r>
                                <a:rPr lang="en-US" sz="2400" b="0" i="1" smtClean="0">
                                  <a:latin typeface="Cambria Math" panose="02040503050406030204" pitchFamily="18" charset="0"/>
                                  <a:ea typeface="Cambria Math" panose="02040503050406030204" pitchFamily="18" charset="0"/>
                                </a:rPr>
                                <m:t>𝑗</m:t>
                              </m:r>
                            </m:sub>
                            <m:sup>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−1</m:t>
                              </m:r>
                            </m:sup>
                          </m:sSubSup>
                        </m:e>
                      </m:nary>
                      <m:r>
                        <a:rPr lang="en-US" sz="2400" b="0" i="1" smtClean="0">
                          <a:latin typeface="Cambria Math" panose="02040503050406030204" pitchFamily="18" charset="0"/>
                          <a:ea typeface="Cambria Math" panose="02040503050406030204" pitchFamily="18" charset="0"/>
                        </a:rPr>
                        <m:t>−</m:t>
                      </m:r>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𝑝</m:t>
                          </m:r>
                        </m:e>
                        <m:sub>
                          <m:r>
                            <a:rPr lang="en-US" sz="2400" b="0" i="1" smtClean="0">
                              <a:latin typeface="Cambria Math" panose="02040503050406030204" pitchFamily="18" charset="0"/>
                              <a:ea typeface="Cambria Math" panose="02040503050406030204" pitchFamily="18" charset="0"/>
                            </a:rPr>
                            <m:t>𝑖</m:t>
                          </m:r>
                        </m:sub>
                        <m:sup>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−1</m:t>
                          </m:r>
                        </m:sup>
                      </m:sSubSup>
                      <m:nary>
                        <m:naryPr>
                          <m:chr m:val="∑"/>
                          <m:ctrlPr>
                            <a:rPr lang="en-US" sz="2400" b="0" i="1" smtClean="0">
                              <a:latin typeface="Cambria Math" panose="02040503050406030204" pitchFamily="18" charset="0"/>
                              <a:ea typeface="Cambria Math" panose="02040503050406030204" pitchFamily="18" charset="0"/>
                            </a:rPr>
                          </m:ctrlPr>
                        </m:naryPr>
                        <m:sub>
                          <m:r>
                            <m:rPr>
                              <m:brk m:alnAt="23"/>
                            </m:rPr>
                            <a:rPr lang="en-US" sz="2400" b="0" i="1" smtClean="0">
                              <a:latin typeface="Cambria Math" panose="02040503050406030204" pitchFamily="18" charset="0"/>
                              <a:ea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𝑖</m:t>
                          </m:r>
                        </m:sub>
                        <m:sup>
                          <m:r>
                            <a:rPr lang="en-US" sz="2400" b="0" i="1" smtClean="0">
                              <a:latin typeface="Cambria Math" panose="02040503050406030204" pitchFamily="18" charset="0"/>
                              <a:ea typeface="Cambria Math" panose="02040503050406030204" pitchFamily="18" charset="0"/>
                            </a:rPr>
                            <m:t>𝑘</m:t>
                          </m:r>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𝛽</m:t>
                              </m:r>
                            </m:e>
                            <m:sub>
                              <m:r>
                                <a:rPr lang="en-US" sz="2400" b="0" i="1" smtClean="0">
                                  <a:latin typeface="Cambria Math" panose="02040503050406030204" pitchFamily="18" charset="0"/>
                                  <a:ea typeface="Cambria Math" panose="02040503050406030204" pitchFamily="18" charset="0"/>
                                </a:rPr>
                                <m:t>𝑗𝑖</m:t>
                              </m:r>
                            </m:sub>
                          </m:sSub>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𝑚</m:t>
                              </m:r>
                            </m:e>
                            <m:sub>
                              <m:r>
                                <a:rPr lang="en-US" sz="2400" b="0" i="1" smtClean="0">
                                  <a:latin typeface="Cambria Math" panose="02040503050406030204" pitchFamily="18" charset="0"/>
                                  <a:ea typeface="Cambria Math" panose="02040503050406030204" pitchFamily="18" charset="0"/>
                                </a:rPr>
                                <m:t>𝑗</m:t>
                              </m:r>
                            </m:sub>
                            <m:sup>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−1</m:t>
                              </m:r>
                            </m:sup>
                          </m:sSubSup>
                        </m:e>
                      </m:nary>
                    </m:oMath>
                  </m:oMathPara>
                </a14:m>
                <a:endParaRPr lang="en-US" sz="2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2623032" y="2380032"/>
                <a:ext cx="6414000" cy="1087734"/>
              </a:xfrm>
              <a:prstGeom prst="rect">
                <a:avLst/>
              </a:prstGeom>
              <a:blipFill rotWithShape="0">
                <a:blip r:embed="rId3"/>
                <a:stretch>
                  <a:fillRect/>
                </a:stretch>
              </a:blipFill>
            </p:spPr>
            <p:txBody>
              <a:bodyPr/>
              <a:lstStyle/>
              <a:p>
                <a:r>
                  <a:rPr lang="en-US">
                    <a:noFill/>
                  </a:rPr>
                  <a:t> </a:t>
                </a:r>
              </a:p>
            </p:txBody>
          </p:sp>
        </mc:Fallback>
      </mc:AlternateContent>
      <p:sp>
        <p:nvSpPr>
          <p:cNvPr id="2" name="Rectangle 1"/>
          <p:cNvSpPr/>
          <p:nvPr/>
        </p:nvSpPr>
        <p:spPr>
          <a:xfrm>
            <a:off x="3480179" y="2282113"/>
            <a:ext cx="2665439" cy="1334262"/>
          </a:xfrm>
          <a:prstGeom prst="rect">
            <a:avLst/>
          </a:prstGeom>
          <a:noFill/>
          <a:ln w="571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p:cNvSpPr txBox="1"/>
          <p:nvPr/>
        </p:nvSpPr>
        <p:spPr>
          <a:xfrm>
            <a:off x="3451491" y="1640091"/>
            <a:ext cx="2492107"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r</a:t>
            </a:r>
            <a:r>
              <a:rPr lang="en-US" sz="2400" dirty="0" smtClean="0">
                <a:latin typeface="Arial" panose="020B0604020202020204" pitchFamily="34" charset="0"/>
                <a:cs typeface="Arial" panose="020B0604020202020204" pitchFamily="34" charset="0"/>
              </a:rPr>
              <a:t>ecruiting effect</a:t>
            </a:r>
            <a:endParaRPr lang="en-US" sz="2400" dirty="0">
              <a:latin typeface="Arial" panose="020B0604020202020204" pitchFamily="34" charset="0"/>
              <a:cs typeface="Arial" panose="020B0604020202020204" pitchFamily="34" charset="0"/>
            </a:endParaRPr>
          </a:p>
        </p:txBody>
      </p:sp>
      <p:sp>
        <p:nvSpPr>
          <p:cNvPr id="9" name="Title 1"/>
          <p:cNvSpPr txBox="1">
            <a:spLocks/>
          </p:cNvSpPr>
          <p:nvPr/>
        </p:nvSpPr>
        <p:spPr>
          <a:xfrm>
            <a:off x="10390602" y="5285142"/>
            <a:ext cx="1231607" cy="4078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smtClean="0">
                <a:latin typeface="Josefin Sans" pitchFamily="2" charset="0"/>
                <a:ea typeface="Josefin Sans" pitchFamily="2" charset="0"/>
              </a:rPr>
              <a:t>[J. Zhu 92]</a:t>
            </a:r>
            <a:endParaRPr lang="en-US" sz="1800" b="1" dirty="0">
              <a:latin typeface="Josefin Sans" pitchFamily="2" charset="0"/>
              <a:ea typeface="Josefin Sans" pitchFamily="2" charset="0"/>
            </a:endParaRPr>
          </a:p>
        </p:txBody>
      </p:sp>
      <p:sp>
        <p:nvSpPr>
          <p:cNvPr id="12" name="Rectangle 11"/>
          <p:cNvSpPr/>
          <p:nvPr/>
        </p:nvSpPr>
        <p:spPr>
          <a:xfrm>
            <a:off x="3554608" y="2594301"/>
            <a:ext cx="751577" cy="661971"/>
          </a:xfrm>
          <a:prstGeom prst="rect">
            <a:avLst/>
          </a:prstGeom>
          <a:noFill/>
          <a:ln w="57150">
            <a:solidFill>
              <a:srgbClr val="7C85F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5475767" y="2618258"/>
            <a:ext cx="614356" cy="661971"/>
          </a:xfrm>
          <a:prstGeom prst="rect">
            <a:avLst/>
          </a:prstGeom>
          <a:noFill/>
          <a:ln w="57150">
            <a:solidFill>
              <a:srgbClr val="7C85F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4" name="TextBox 13"/>
              <p:cNvSpPr txBox="1"/>
              <p:nvPr/>
            </p:nvSpPr>
            <p:spPr>
              <a:xfrm>
                <a:off x="1778555" y="4124159"/>
                <a:ext cx="2363906" cy="830997"/>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media coverage </a:t>
                </a:r>
              </a:p>
              <a:p>
                <a:r>
                  <a:rPr lang="en-US" sz="2400" dirty="0" smtClean="0">
                    <a:latin typeface="Arial" panose="020B0604020202020204" pitchFamily="34" charset="0"/>
                    <a:cs typeface="Arial" panose="020B0604020202020204" pitchFamily="34" charset="0"/>
                  </a:rPr>
                  <a:t>on </a:t>
                </a:r>
                <a:r>
                  <a:rPr lang="en-US" sz="2400" i="1" dirty="0" smtClean="0">
                    <a:latin typeface="Arial" panose="020B0604020202020204" pitchFamily="34" charset="0"/>
                    <a:cs typeface="Arial" panose="020B0604020202020204" pitchFamily="34" charset="0"/>
                  </a:rPr>
                  <a:t>topic</a:t>
                </a:r>
                <a:r>
                  <a:rPr lang="en-US" sz="2400" dirty="0" smtClean="0">
                    <a:latin typeface="Arial" panose="020B0604020202020204" pitchFamily="34" charset="0"/>
                    <a:cs typeface="Arial" panose="020B0604020202020204" pitchFamily="34" charset="0"/>
                  </a:rPr>
                  <a:t> </a:t>
                </a:r>
                <a14:m>
                  <m:oMath xmlns:m="http://schemas.openxmlformats.org/officeDocument/2006/math">
                    <m:r>
                      <a:rPr lang="en-US" sz="2400" b="0" i="1" smtClean="0">
                        <a:latin typeface="Cambria Math" panose="02040503050406030204" pitchFamily="18" charset="0"/>
                        <a:cs typeface="Arial" panose="020B0604020202020204" pitchFamily="34" charset="0"/>
                      </a:rPr>
                      <m:t>𝑖</m:t>
                    </m:r>
                  </m:oMath>
                </a14:m>
                <a:endParaRPr lang="en-US" sz="2400" dirty="0">
                  <a:latin typeface="Arial" panose="020B0604020202020204" pitchFamily="34" charset="0"/>
                  <a:cs typeface="Arial" panose="020B0604020202020204"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1778555" y="4124159"/>
                <a:ext cx="2363906" cy="830997"/>
              </a:xfrm>
              <a:prstGeom prst="rect">
                <a:avLst/>
              </a:prstGeom>
              <a:blipFill rotWithShape="0">
                <a:blip r:embed="rId4"/>
                <a:stretch>
                  <a:fillRect l="-4124" t="-5147" r="-6959" b="-16912"/>
                </a:stretch>
              </a:blipFill>
            </p:spPr>
            <p:txBody>
              <a:bodyPr/>
              <a:lstStyle/>
              <a:p>
                <a:r>
                  <a:rPr lang="en-US">
                    <a:noFill/>
                  </a:rPr>
                  <a:t> </a:t>
                </a:r>
              </a:p>
            </p:txBody>
          </p:sp>
        </mc:Fallback>
      </mc:AlternateContent>
      <p:cxnSp>
        <p:nvCxnSpPr>
          <p:cNvPr id="15" name="Straight Arrow Connector 14"/>
          <p:cNvCxnSpPr>
            <a:stCxn id="12" idx="2"/>
          </p:cNvCxnSpPr>
          <p:nvPr/>
        </p:nvCxnSpPr>
        <p:spPr>
          <a:xfrm flipH="1">
            <a:off x="3480179" y="3256272"/>
            <a:ext cx="450218" cy="890426"/>
          </a:xfrm>
          <a:prstGeom prst="straightConnector1">
            <a:avLst/>
          </a:prstGeom>
          <a:ln w="28575">
            <a:solidFill>
              <a:srgbClr val="7C85F2"/>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13" idx="2"/>
          </p:cNvCxnSpPr>
          <p:nvPr/>
        </p:nvCxnSpPr>
        <p:spPr>
          <a:xfrm flipH="1">
            <a:off x="5699051" y="3280229"/>
            <a:ext cx="83894" cy="866469"/>
          </a:xfrm>
          <a:prstGeom prst="straightConnector1">
            <a:avLst/>
          </a:prstGeom>
          <a:ln w="28575">
            <a:solidFill>
              <a:srgbClr val="7C85F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23" name="TextBox 22"/>
              <p:cNvSpPr txBox="1"/>
              <p:nvPr/>
            </p:nvSpPr>
            <p:spPr>
              <a:xfrm>
                <a:off x="4354525" y="4129736"/>
                <a:ext cx="3875075" cy="830997"/>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population </a:t>
                </a:r>
              </a:p>
              <a:p>
                <a:r>
                  <a:rPr lang="en-US" sz="2400" dirty="0" smtClean="0">
                    <a:latin typeface="Arial" panose="020B0604020202020204" pitchFamily="34" charset="0"/>
                    <a:cs typeface="Arial" panose="020B0604020202020204" pitchFamily="34" charset="0"/>
                  </a:rPr>
                  <a:t>on </a:t>
                </a:r>
                <a:r>
                  <a:rPr lang="en-US" sz="2400" i="1" dirty="0" smtClean="0">
                    <a:latin typeface="Arial" panose="020B0604020202020204" pitchFamily="34" charset="0"/>
                    <a:cs typeface="Arial" panose="020B0604020202020204" pitchFamily="34" charset="0"/>
                  </a:rPr>
                  <a:t>other</a:t>
                </a:r>
                <a:r>
                  <a:rPr lang="en-US" sz="2400" dirty="0" smtClean="0">
                    <a:latin typeface="Arial" panose="020B0604020202020204" pitchFamily="34" charset="0"/>
                    <a:cs typeface="Arial" panose="020B0604020202020204" pitchFamily="34" charset="0"/>
                  </a:rPr>
                  <a:t> </a:t>
                </a:r>
                <a:r>
                  <a:rPr lang="en-US" sz="2400" i="1" dirty="0" smtClean="0">
                    <a:latin typeface="Arial" panose="020B0604020202020204" pitchFamily="34" charset="0"/>
                    <a:cs typeface="Arial" panose="020B0604020202020204" pitchFamily="34" charset="0"/>
                  </a:rPr>
                  <a:t>topic</a:t>
                </a:r>
                <a:r>
                  <a:rPr lang="en-US" sz="2400" dirty="0" smtClean="0">
                    <a:latin typeface="Arial" panose="020B0604020202020204" pitchFamily="34" charset="0"/>
                    <a:cs typeface="Arial" panose="020B0604020202020204" pitchFamily="34" charset="0"/>
                  </a:rPr>
                  <a:t> </a:t>
                </a:r>
                <a14:m>
                  <m:oMath xmlns:m="http://schemas.openxmlformats.org/officeDocument/2006/math">
                    <m:r>
                      <a:rPr lang="en-US" sz="2400" b="0" i="1" smtClean="0">
                        <a:latin typeface="Cambria Math" panose="02040503050406030204" pitchFamily="18" charset="0"/>
                        <a:cs typeface="Arial" panose="020B0604020202020204" pitchFamily="34" charset="0"/>
                      </a:rPr>
                      <m:t>𝑗</m:t>
                    </m:r>
                  </m:oMath>
                </a14:m>
                <a:endParaRPr lang="en-US" sz="2400" dirty="0">
                  <a:latin typeface="Arial" panose="020B0604020202020204" pitchFamily="34" charset="0"/>
                  <a:cs typeface="Arial" panose="020B0604020202020204" pitchFamily="34" charset="0"/>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4354525" y="4129736"/>
                <a:ext cx="3875075" cy="830997"/>
              </a:xfrm>
              <a:prstGeom prst="rect">
                <a:avLst/>
              </a:prstGeom>
              <a:blipFill rotWithShape="0">
                <a:blip r:embed="rId5"/>
                <a:stretch>
                  <a:fillRect l="-2358" t="-5109" b="-16058"/>
                </a:stretch>
              </a:blipFill>
            </p:spPr>
            <p:txBody>
              <a:bodyPr/>
              <a:lstStyle/>
              <a:p>
                <a:r>
                  <a:rPr lang="en-US">
                    <a:noFill/>
                  </a:rPr>
                  <a:t> </a:t>
                </a:r>
              </a:p>
            </p:txBody>
          </p:sp>
        </mc:Fallback>
      </mc:AlternateContent>
      <p:sp>
        <p:nvSpPr>
          <p:cNvPr id="17" name="Rectangle 16"/>
          <p:cNvSpPr/>
          <p:nvPr/>
        </p:nvSpPr>
        <p:spPr>
          <a:xfrm>
            <a:off x="697665" y="800353"/>
            <a:ext cx="7952755" cy="584775"/>
          </a:xfrm>
          <a:prstGeom prst="rect">
            <a:avLst/>
          </a:prstGeom>
        </p:spPr>
        <p:txBody>
          <a:bodyPr wrap="none">
            <a:spAutoFit/>
          </a:bodyPr>
          <a:lstStyle/>
          <a:p>
            <a:r>
              <a:rPr lang="en-US" sz="3200" b="1" dirty="0">
                <a:latin typeface="Josefin Sans" pitchFamily="2" charset="0"/>
                <a:ea typeface="Josefin Sans" pitchFamily="2" charset="0"/>
              </a:rPr>
              <a:t>Topic C</a:t>
            </a:r>
            <a:r>
              <a:rPr lang="en-US" sz="3200" b="1" dirty="0" smtClean="0">
                <a:latin typeface="Josefin Sans" pitchFamily="2" charset="0"/>
                <a:ea typeface="Josefin Sans" pitchFamily="2" charset="0"/>
              </a:rPr>
              <a:t>ompetition Model </a:t>
            </a:r>
            <a:r>
              <a:rPr lang="en-US" sz="3200" dirty="0" smtClean="0">
                <a:latin typeface="Josefin Sans" pitchFamily="2" charset="0"/>
                <a:ea typeface="Josefin Sans" pitchFamily="2" charset="0"/>
              </a:rPr>
              <a:t>for traditional media</a:t>
            </a:r>
            <a:r>
              <a:rPr lang="en-US" sz="3200" b="1" dirty="0" smtClean="0">
                <a:latin typeface="Josefin Sans" pitchFamily="2" charset="0"/>
                <a:ea typeface="Josefin Sans" pitchFamily="2" charset="0"/>
              </a:rPr>
              <a:t>:</a:t>
            </a:r>
            <a:endParaRPr lang="en-US" sz="3200" b="1" dirty="0">
              <a:latin typeface="Josefin Sans" pitchFamily="2" charset="0"/>
              <a:ea typeface="Josefin Sans" pitchFamily="2" charset="0"/>
            </a:endParaRPr>
          </a:p>
        </p:txBody>
      </p:sp>
      <p:sp>
        <p:nvSpPr>
          <p:cNvPr id="3" name="Slide Number Placeholder 2"/>
          <p:cNvSpPr>
            <a:spLocks noGrp="1"/>
          </p:cNvSpPr>
          <p:nvPr>
            <p:ph type="sldNum" sz="quarter" idx="12"/>
          </p:nvPr>
        </p:nvSpPr>
        <p:spPr/>
        <p:txBody>
          <a:bodyPr/>
          <a:lstStyle/>
          <a:p>
            <a:fld id="{CBD5DA4C-FF6E-4E05-9BF1-76A164890C4E}" type="slidenum">
              <a:rPr lang="en-US" smtClean="0"/>
              <a:t>13</a:t>
            </a:fld>
            <a:endParaRPr lang="en-US" dirty="0"/>
          </a:p>
        </p:txBody>
      </p:sp>
      <p:sp>
        <p:nvSpPr>
          <p:cNvPr id="18" name="Rectangle 17"/>
          <p:cNvSpPr/>
          <p:nvPr/>
        </p:nvSpPr>
        <p:spPr>
          <a:xfrm>
            <a:off x="2521131" y="2282113"/>
            <a:ext cx="677708" cy="1334262"/>
          </a:xfrm>
          <a:prstGeom prst="rect">
            <a:avLst/>
          </a:prstGeom>
          <a:noFill/>
          <a:ln w="571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9" name="TextBox 18"/>
              <p:cNvSpPr txBox="1"/>
              <p:nvPr/>
            </p:nvSpPr>
            <p:spPr>
              <a:xfrm>
                <a:off x="79678" y="2282113"/>
                <a:ext cx="2492403" cy="1200329"/>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change of </a:t>
                </a:r>
              </a:p>
              <a:p>
                <a:r>
                  <a:rPr lang="en-US" sz="2400" dirty="0" smtClean="0">
                    <a:latin typeface="Arial" panose="020B0604020202020204" pitchFamily="34" charset="0"/>
                    <a:cs typeface="Arial" panose="020B0604020202020204" pitchFamily="34" charset="0"/>
                  </a:rPr>
                  <a:t>public attention on topic </a:t>
                </a:r>
                <a14:m>
                  <m:oMath xmlns:m="http://schemas.openxmlformats.org/officeDocument/2006/math">
                    <m:r>
                      <a:rPr lang="en-US" sz="2400" b="0" i="1" smtClean="0">
                        <a:latin typeface="Cambria Math" panose="02040503050406030204" pitchFamily="18" charset="0"/>
                        <a:cs typeface="Arial" panose="020B0604020202020204" pitchFamily="34" charset="0"/>
                      </a:rPr>
                      <m:t>𝑖</m:t>
                    </m:r>
                  </m:oMath>
                </a14:m>
                <a:endParaRPr lang="en-US" sz="2400" dirty="0">
                  <a:latin typeface="Arial" panose="020B0604020202020204" pitchFamily="34" charset="0"/>
                  <a:cs typeface="Arial" panose="020B0604020202020204" pitchFamily="34" charset="0"/>
                </a:endParaRPr>
              </a:p>
            </p:txBody>
          </p:sp>
        </mc:Choice>
        <mc:Fallback xmlns="">
          <p:sp>
            <p:nvSpPr>
              <p:cNvPr id="19" name="TextBox 18"/>
              <p:cNvSpPr txBox="1">
                <a:spLocks noRot="1" noChangeAspect="1" noMove="1" noResize="1" noEditPoints="1" noAdjustHandles="1" noChangeArrowheads="1" noChangeShapeType="1" noTextEdit="1"/>
              </p:cNvSpPr>
              <p:nvPr/>
            </p:nvSpPr>
            <p:spPr>
              <a:xfrm>
                <a:off x="79678" y="2282113"/>
                <a:ext cx="2492403" cy="1200329"/>
              </a:xfrm>
              <a:prstGeom prst="rect">
                <a:avLst/>
              </a:prstGeom>
              <a:blipFill rotWithShape="0">
                <a:blip r:embed="rId6"/>
                <a:stretch>
                  <a:fillRect l="-3667" t="-3553" b="-11168"/>
                </a:stretch>
              </a:blipFill>
            </p:spPr>
            <p:txBody>
              <a:bodyPr/>
              <a:lstStyle/>
              <a:p>
                <a:r>
                  <a:rPr lang="en-US">
                    <a:noFill/>
                  </a:rPr>
                  <a:t> </a:t>
                </a:r>
              </a:p>
            </p:txBody>
          </p:sp>
        </mc:Fallback>
      </mc:AlternateContent>
    </p:spTree>
    <p:extLst>
      <p:ext uri="{BB962C8B-B14F-4D97-AF65-F5344CB8AC3E}">
        <p14:creationId xmlns:p14="http://schemas.microsoft.com/office/powerpoint/2010/main" val="181813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5931932"/>
            <a:ext cx="11389894" cy="6203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lumMod val="85000"/>
                  </a:schemeClr>
                </a:solidFill>
                <a:latin typeface="Josefin Sans" pitchFamily="2" charset="0"/>
                <a:ea typeface="Josefin Sans" pitchFamily="2" charset="0"/>
              </a:rPr>
              <a:t>INTRO / SYSTEM / </a:t>
            </a:r>
            <a:r>
              <a:rPr lang="en-US" sz="3600" b="1" dirty="0">
                <a:solidFill>
                  <a:schemeClr val="tx1">
                    <a:lumMod val="65000"/>
                    <a:lumOff val="35000"/>
                  </a:schemeClr>
                </a:solidFill>
                <a:latin typeface="Josefin Sans" pitchFamily="2" charset="0"/>
                <a:ea typeface="Josefin Sans" pitchFamily="2" charset="0"/>
              </a:rPr>
              <a:t>MODEL </a:t>
            </a:r>
            <a:r>
              <a:rPr lang="en-US" sz="3600" b="1" dirty="0" smtClean="0">
                <a:solidFill>
                  <a:schemeClr val="bg1">
                    <a:lumMod val="85000"/>
                  </a:schemeClr>
                </a:solidFill>
                <a:latin typeface="Josefin Sans" pitchFamily="2" charset="0"/>
                <a:ea typeface="Josefin Sans" pitchFamily="2" charset="0"/>
              </a:rPr>
              <a:t>/ DESIGN / CASE STUDY  </a:t>
            </a:r>
            <a:endParaRPr lang="en-US" sz="3600" b="1" dirty="0">
              <a:solidFill>
                <a:schemeClr val="bg1">
                  <a:lumMod val="85000"/>
                </a:schemeClr>
              </a:solidFill>
              <a:latin typeface="Josefin Sans" pitchFamily="2" charset="0"/>
              <a:ea typeface="Josefin Sans" pitchFamily="2" charset="0"/>
            </a:endParaRPr>
          </a:p>
        </p:txBody>
      </p:sp>
      <mc:AlternateContent xmlns:mc="http://schemas.openxmlformats.org/markup-compatibility/2006" xmlns:a14="http://schemas.microsoft.com/office/drawing/2010/main">
        <mc:Choice Requires="a14">
          <p:sp>
            <p:nvSpPr>
              <p:cNvPr id="16" name="TextBox 15"/>
              <p:cNvSpPr txBox="1"/>
              <p:nvPr/>
            </p:nvSpPr>
            <p:spPr>
              <a:xfrm>
                <a:off x="2623032" y="2380032"/>
                <a:ext cx="6414000" cy="10877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sSubSup>
                        <m:sSubSupPr>
                          <m:ctrlPr>
                            <a:rPr lang="en-US" sz="240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𝑝</m:t>
                          </m:r>
                        </m:e>
                        <m:sub>
                          <m:r>
                            <a:rPr lang="en-US" sz="2400" b="0" i="1" smtClean="0">
                              <a:latin typeface="Cambria Math" panose="02040503050406030204" pitchFamily="18" charset="0"/>
                              <a:ea typeface="Cambria Math" panose="02040503050406030204" pitchFamily="18" charset="0"/>
                            </a:rPr>
                            <m:t>𝑖</m:t>
                          </m:r>
                        </m:sub>
                        <m:sup>
                          <m:r>
                            <a:rPr lang="en-US" sz="2400" b="0" i="1" smtClean="0">
                              <a:latin typeface="Cambria Math" panose="02040503050406030204" pitchFamily="18" charset="0"/>
                              <a:ea typeface="Cambria Math" panose="02040503050406030204" pitchFamily="18" charset="0"/>
                            </a:rPr>
                            <m:t>𝑡</m:t>
                          </m:r>
                        </m:sup>
                      </m:sSubSup>
                      <m:r>
                        <a:rPr lang="en-US" sz="2400" b="0" i="1" smtClean="0">
                          <a:latin typeface="Cambria Math" panose="02040503050406030204" pitchFamily="18" charset="0"/>
                          <a:ea typeface="Cambria Math" panose="02040503050406030204" pitchFamily="18" charset="0"/>
                        </a:rPr>
                        <m:t>=</m:t>
                      </m:r>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𝑚</m:t>
                          </m:r>
                        </m:e>
                        <m:sub>
                          <m:r>
                            <a:rPr lang="en-US" sz="2400" b="0" i="1" smtClean="0">
                              <a:latin typeface="Cambria Math" panose="02040503050406030204" pitchFamily="18" charset="0"/>
                              <a:ea typeface="Cambria Math" panose="02040503050406030204" pitchFamily="18" charset="0"/>
                            </a:rPr>
                            <m:t>𝑖</m:t>
                          </m:r>
                        </m:sub>
                        <m:sup>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−1</m:t>
                          </m:r>
                        </m:sup>
                      </m:sSubSup>
                      <m:nary>
                        <m:naryPr>
                          <m:chr m:val="∑"/>
                          <m:ctrlPr>
                            <a:rPr lang="en-US" sz="2400" b="0" i="1" smtClean="0">
                              <a:latin typeface="Cambria Math" panose="02040503050406030204" pitchFamily="18" charset="0"/>
                              <a:ea typeface="Cambria Math" panose="02040503050406030204" pitchFamily="18" charset="0"/>
                            </a:rPr>
                          </m:ctrlPr>
                        </m:naryPr>
                        <m:sub>
                          <m:r>
                            <m:rPr>
                              <m:brk m:alnAt="23"/>
                            </m:rPr>
                            <a:rPr lang="en-US" sz="2400" b="0" i="1" smtClean="0">
                              <a:latin typeface="Cambria Math" panose="02040503050406030204" pitchFamily="18" charset="0"/>
                              <a:ea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𝑖</m:t>
                          </m:r>
                        </m:sub>
                        <m:sup>
                          <m:r>
                            <a:rPr lang="en-US" sz="2400" b="0" i="1" smtClean="0">
                              <a:latin typeface="Cambria Math" panose="02040503050406030204" pitchFamily="18" charset="0"/>
                              <a:ea typeface="Cambria Math" panose="02040503050406030204" pitchFamily="18" charset="0"/>
                            </a:rPr>
                            <m:t>𝑘</m:t>
                          </m:r>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𝛽</m:t>
                              </m:r>
                            </m:e>
                            <m:sub>
                              <m:r>
                                <a:rPr lang="en-US" sz="2400" b="0" i="1" smtClean="0">
                                  <a:latin typeface="Cambria Math" panose="02040503050406030204" pitchFamily="18" charset="0"/>
                                  <a:ea typeface="Cambria Math" panose="02040503050406030204" pitchFamily="18" charset="0"/>
                                </a:rPr>
                                <m:t>𝑖𝑗</m:t>
                              </m:r>
                            </m:sub>
                          </m:sSub>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𝑝</m:t>
                              </m:r>
                            </m:e>
                            <m:sub>
                              <m:r>
                                <a:rPr lang="en-US" sz="2400" b="0" i="1" smtClean="0">
                                  <a:latin typeface="Cambria Math" panose="02040503050406030204" pitchFamily="18" charset="0"/>
                                  <a:ea typeface="Cambria Math" panose="02040503050406030204" pitchFamily="18" charset="0"/>
                                </a:rPr>
                                <m:t>𝑗</m:t>
                              </m:r>
                            </m:sub>
                            <m:sup>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−1</m:t>
                              </m:r>
                            </m:sup>
                          </m:sSubSup>
                        </m:e>
                      </m:nary>
                      <m:r>
                        <a:rPr lang="en-US" sz="2400" b="0" i="1" smtClean="0">
                          <a:latin typeface="Cambria Math" panose="02040503050406030204" pitchFamily="18" charset="0"/>
                          <a:ea typeface="Cambria Math" panose="02040503050406030204" pitchFamily="18" charset="0"/>
                        </a:rPr>
                        <m:t>−</m:t>
                      </m:r>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𝑝</m:t>
                          </m:r>
                        </m:e>
                        <m:sub>
                          <m:r>
                            <a:rPr lang="en-US" sz="2400" b="0" i="1" smtClean="0">
                              <a:latin typeface="Cambria Math" panose="02040503050406030204" pitchFamily="18" charset="0"/>
                              <a:ea typeface="Cambria Math" panose="02040503050406030204" pitchFamily="18" charset="0"/>
                            </a:rPr>
                            <m:t>𝑖</m:t>
                          </m:r>
                        </m:sub>
                        <m:sup>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−1</m:t>
                          </m:r>
                        </m:sup>
                      </m:sSubSup>
                      <m:nary>
                        <m:naryPr>
                          <m:chr m:val="∑"/>
                          <m:ctrlPr>
                            <a:rPr lang="en-US" sz="2400" b="0" i="1" smtClean="0">
                              <a:latin typeface="Cambria Math" panose="02040503050406030204" pitchFamily="18" charset="0"/>
                              <a:ea typeface="Cambria Math" panose="02040503050406030204" pitchFamily="18" charset="0"/>
                            </a:rPr>
                          </m:ctrlPr>
                        </m:naryPr>
                        <m:sub>
                          <m:r>
                            <m:rPr>
                              <m:brk m:alnAt="23"/>
                            </m:rPr>
                            <a:rPr lang="en-US" sz="2400" b="0" i="1" smtClean="0">
                              <a:latin typeface="Cambria Math" panose="02040503050406030204" pitchFamily="18" charset="0"/>
                              <a:ea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𝑖</m:t>
                          </m:r>
                        </m:sub>
                        <m:sup>
                          <m:r>
                            <a:rPr lang="en-US" sz="2400" b="0" i="1" smtClean="0">
                              <a:latin typeface="Cambria Math" panose="02040503050406030204" pitchFamily="18" charset="0"/>
                              <a:ea typeface="Cambria Math" panose="02040503050406030204" pitchFamily="18" charset="0"/>
                            </a:rPr>
                            <m:t>𝑘</m:t>
                          </m:r>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𝛽</m:t>
                              </m:r>
                            </m:e>
                            <m:sub>
                              <m:r>
                                <a:rPr lang="en-US" sz="2400" b="0" i="1" smtClean="0">
                                  <a:latin typeface="Cambria Math" panose="02040503050406030204" pitchFamily="18" charset="0"/>
                                  <a:ea typeface="Cambria Math" panose="02040503050406030204" pitchFamily="18" charset="0"/>
                                </a:rPr>
                                <m:t>𝑗𝑖</m:t>
                              </m:r>
                            </m:sub>
                          </m:sSub>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𝑚</m:t>
                              </m:r>
                            </m:e>
                            <m:sub>
                              <m:r>
                                <a:rPr lang="en-US" sz="2400" b="0" i="1" smtClean="0">
                                  <a:latin typeface="Cambria Math" panose="02040503050406030204" pitchFamily="18" charset="0"/>
                                  <a:ea typeface="Cambria Math" panose="02040503050406030204" pitchFamily="18" charset="0"/>
                                </a:rPr>
                                <m:t>𝑗</m:t>
                              </m:r>
                            </m:sub>
                            <m:sup>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−1</m:t>
                              </m:r>
                            </m:sup>
                          </m:sSubSup>
                        </m:e>
                      </m:nary>
                    </m:oMath>
                  </m:oMathPara>
                </a14:m>
                <a:endParaRPr lang="en-US" sz="2400" dirty="0"/>
              </a:p>
            </p:txBody>
          </p:sp>
        </mc:Choice>
        <mc:Fallback xmlns="">
          <p:sp>
            <p:nvSpPr>
              <p:cNvPr id="16" name="TextBox 15"/>
              <p:cNvSpPr txBox="1">
                <a:spLocks noRot="1" noChangeAspect="1" noMove="1" noResize="1" noEditPoints="1" noAdjustHandles="1" noChangeArrowheads="1" noChangeShapeType="1" noTextEdit="1"/>
              </p:cNvSpPr>
              <p:nvPr/>
            </p:nvSpPr>
            <p:spPr>
              <a:xfrm>
                <a:off x="2623032" y="2380032"/>
                <a:ext cx="6414000" cy="1087734"/>
              </a:xfrm>
              <a:prstGeom prst="rect">
                <a:avLst/>
              </a:prstGeom>
              <a:blipFill rotWithShape="0">
                <a:blip r:embed="rId3"/>
                <a:stretch>
                  <a:fillRect/>
                </a:stretch>
              </a:blipFill>
            </p:spPr>
            <p:txBody>
              <a:bodyPr/>
              <a:lstStyle/>
              <a:p>
                <a:r>
                  <a:rPr lang="en-US">
                    <a:noFill/>
                  </a:rPr>
                  <a:t> </a:t>
                </a:r>
              </a:p>
            </p:txBody>
          </p:sp>
        </mc:Fallback>
      </mc:AlternateContent>
      <p:sp>
        <p:nvSpPr>
          <p:cNvPr id="9" name="Title 1"/>
          <p:cNvSpPr txBox="1">
            <a:spLocks/>
          </p:cNvSpPr>
          <p:nvPr/>
        </p:nvSpPr>
        <p:spPr>
          <a:xfrm>
            <a:off x="10390602" y="5285142"/>
            <a:ext cx="1231607" cy="4078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smtClean="0">
                <a:latin typeface="Josefin Sans" pitchFamily="2" charset="0"/>
                <a:ea typeface="Josefin Sans" pitchFamily="2" charset="0"/>
              </a:rPr>
              <a:t>[J. Zhu 92]</a:t>
            </a:r>
            <a:endParaRPr lang="en-US" sz="1800" b="1" dirty="0">
              <a:latin typeface="Josefin Sans" pitchFamily="2" charset="0"/>
              <a:ea typeface="Josefin Sans" pitchFamily="2" charset="0"/>
            </a:endParaRPr>
          </a:p>
        </p:txBody>
      </p:sp>
      <p:sp>
        <p:nvSpPr>
          <p:cNvPr id="10" name="TextBox 9"/>
          <p:cNvSpPr txBox="1"/>
          <p:nvPr/>
        </p:nvSpPr>
        <p:spPr>
          <a:xfrm>
            <a:off x="6315194" y="1635951"/>
            <a:ext cx="2492107"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a:t>
            </a:r>
            <a:r>
              <a:rPr lang="en-US" sz="2400" dirty="0" smtClean="0">
                <a:latin typeface="Arial" panose="020B0604020202020204" pitchFamily="34" charset="0"/>
                <a:cs typeface="Arial" panose="020B0604020202020204" pitchFamily="34" charset="0"/>
              </a:rPr>
              <a:t>istraction effect</a:t>
            </a:r>
            <a:endParaRPr lang="en-US" sz="2400" dirty="0">
              <a:latin typeface="Arial" panose="020B0604020202020204" pitchFamily="34" charset="0"/>
              <a:cs typeface="Arial" panose="020B0604020202020204" pitchFamily="34" charset="0"/>
            </a:endParaRPr>
          </a:p>
        </p:txBody>
      </p:sp>
      <p:sp>
        <p:nvSpPr>
          <p:cNvPr id="11" name="Rectangle 10"/>
          <p:cNvSpPr/>
          <p:nvPr/>
        </p:nvSpPr>
        <p:spPr>
          <a:xfrm>
            <a:off x="6371593" y="2256768"/>
            <a:ext cx="2665439" cy="1334262"/>
          </a:xfrm>
          <a:prstGeom prst="rect">
            <a:avLst/>
          </a:prstGeom>
          <a:noFill/>
          <a:ln w="571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5" name="Straight Arrow Connector 24"/>
          <p:cNvCxnSpPr/>
          <p:nvPr/>
        </p:nvCxnSpPr>
        <p:spPr>
          <a:xfrm>
            <a:off x="8841073" y="3280229"/>
            <a:ext cx="421934" cy="664450"/>
          </a:xfrm>
          <a:prstGeom prst="straightConnector1">
            <a:avLst/>
          </a:prstGeom>
          <a:ln w="28575">
            <a:solidFill>
              <a:srgbClr val="7C85F2"/>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8293394" y="2617622"/>
            <a:ext cx="661419" cy="607851"/>
          </a:xfrm>
          <a:prstGeom prst="rect">
            <a:avLst/>
          </a:prstGeom>
          <a:noFill/>
          <a:ln w="57150">
            <a:solidFill>
              <a:srgbClr val="7C85F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6482041" y="2594301"/>
            <a:ext cx="751577" cy="661971"/>
          </a:xfrm>
          <a:prstGeom prst="rect">
            <a:avLst/>
          </a:prstGeom>
          <a:noFill/>
          <a:ln w="57150">
            <a:solidFill>
              <a:srgbClr val="7C85F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8" name="Straight Arrow Connector 27"/>
          <p:cNvCxnSpPr/>
          <p:nvPr/>
        </p:nvCxnSpPr>
        <p:spPr>
          <a:xfrm>
            <a:off x="6857829" y="3280229"/>
            <a:ext cx="194981" cy="1085462"/>
          </a:xfrm>
          <a:prstGeom prst="straightConnector1">
            <a:avLst/>
          </a:prstGeom>
          <a:ln w="28575">
            <a:solidFill>
              <a:srgbClr val="7C85F2"/>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33" name="TextBox 32"/>
              <p:cNvSpPr txBox="1"/>
              <p:nvPr/>
            </p:nvSpPr>
            <p:spPr>
              <a:xfrm>
                <a:off x="5982485" y="4289168"/>
                <a:ext cx="1706006" cy="830997"/>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population </a:t>
                </a:r>
              </a:p>
              <a:p>
                <a:r>
                  <a:rPr lang="en-US" sz="2400" dirty="0" smtClean="0">
                    <a:latin typeface="Arial" panose="020B0604020202020204" pitchFamily="34" charset="0"/>
                    <a:cs typeface="Arial" panose="020B0604020202020204" pitchFamily="34" charset="0"/>
                  </a:rPr>
                  <a:t>on </a:t>
                </a:r>
                <a:r>
                  <a:rPr lang="en-US" sz="2400" i="1" dirty="0" smtClean="0">
                    <a:latin typeface="Arial" panose="020B0604020202020204" pitchFamily="34" charset="0"/>
                    <a:cs typeface="Arial" panose="020B0604020202020204" pitchFamily="34" charset="0"/>
                  </a:rPr>
                  <a:t>topic</a:t>
                </a:r>
                <a:r>
                  <a:rPr lang="en-US" sz="2400" dirty="0" smtClean="0">
                    <a:latin typeface="Arial" panose="020B0604020202020204" pitchFamily="34" charset="0"/>
                    <a:cs typeface="Arial" panose="020B0604020202020204" pitchFamily="34" charset="0"/>
                  </a:rPr>
                  <a:t> </a:t>
                </a:r>
                <a14:m>
                  <m:oMath xmlns:m="http://schemas.openxmlformats.org/officeDocument/2006/math">
                    <m:r>
                      <a:rPr lang="en-US" sz="2400" b="0" i="1" smtClean="0">
                        <a:latin typeface="Cambria Math" panose="02040503050406030204" pitchFamily="18" charset="0"/>
                        <a:cs typeface="Arial" panose="020B0604020202020204" pitchFamily="34" charset="0"/>
                      </a:rPr>
                      <m:t>𝑖</m:t>
                    </m:r>
                  </m:oMath>
                </a14:m>
                <a:endParaRPr lang="en-US" sz="2400" dirty="0">
                  <a:latin typeface="Arial" panose="020B0604020202020204" pitchFamily="34" charset="0"/>
                  <a:cs typeface="Arial" panose="020B0604020202020204" pitchFamily="34" charset="0"/>
                </a:endParaRPr>
              </a:p>
            </p:txBody>
          </p:sp>
        </mc:Choice>
        <mc:Fallback xmlns="">
          <p:sp>
            <p:nvSpPr>
              <p:cNvPr id="33" name="TextBox 32"/>
              <p:cNvSpPr txBox="1">
                <a:spLocks noRot="1" noChangeAspect="1" noMove="1" noResize="1" noEditPoints="1" noAdjustHandles="1" noChangeArrowheads="1" noChangeShapeType="1" noTextEdit="1"/>
              </p:cNvSpPr>
              <p:nvPr/>
            </p:nvSpPr>
            <p:spPr>
              <a:xfrm>
                <a:off x="5982485" y="4289168"/>
                <a:ext cx="1706006" cy="830997"/>
              </a:xfrm>
              <a:prstGeom prst="rect">
                <a:avLst/>
              </a:prstGeom>
              <a:blipFill rotWithShape="0">
                <a:blip r:embed="rId4"/>
                <a:stretch>
                  <a:fillRect l="-5357" t="-5147" r="-3929" b="-16912"/>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5" name="TextBox 34"/>
              <p:cNvSpPr txBox="1"/>
              <p:nvPr/>
            </p:nvSpPr>
            <p:spPr>
              <a:xfrm>
                <a:off x="8369532" y="3899539"/>
                <a:ext cx="2636874" cy="830997"/>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media coverage </a:t>
                </a:r>
              </a:p>
              <a:p>
                <a:r>
                  <a:rPr lang="en-US" sz="2400" dirty="0" smtClean="0">
                    <a:latin typeface="Arial" panose="020B0604020202020204" pitchFamily="34" charset="0"/>
                    <a:cs typeface="Arial" panose="020B0604020202020204" pitchFamily="34" charset="0"/>
                  </a:rPr>
                  <a:t>on </a:t>
                </a:r>
                <a:r>
                  <a:rPr lang="en-US" sz="2400" i="1" dirty="0" smtClean="0">
                    <a:latin typeface="Arial" panose="020B0604020202020204" pitchFamily="34" charset="0"/>
                    <a:cs typeface="Arial" panose="020B0604020202020204" pitchFamily="34" charset="0"/>
                  </a:rPr>
                  <a:t>other</a:t>
                </a:r>
                <a:r>
                  <a:rPr lang="en-US" sz="2400" dirty="0" smtClean="0">
                    <a:latin typeface="Arial" panose="020B0604020202020204" pitchFamily="34" charset="0"/>
                    <a:cs typeface="Arial" panose="020B0604020202020204" pitchFamily="34" charset="0"/>
                  </a:rPr>
                  <a:t> </a:t>
                </a:r>
                <a:r>
                  <a:rPr lang="en-US" sz="2400" i="1" dirty="0" smtClean="0">
                    <a:latin typeface="Arial" panose="020B0604020202020204" pitchFamily="34" charset="0"/>
                    <a:cs typeface="Arial" panose="020B0604020202020204" pitchFamily="34" charset="0"/>
                  </a:rPr>
                  <a:t>topic</a:t>
                </a:r>
                <a:r>
                  <a:rPr lang="en-US" sz="2400" dirty="0" smtClean="0">
                    <a:latin typeface="Arial" panose="020B0604020202020204" pitchFamily="34" charset="0"/>
                    <a:cs typeface="Arial" panose="020B0604020202020204" pitchFamily="34" charset="0"/>
                  </a:rPr>
                  <a:t> </a:t>
                </a:r>
                <a14:m>
                  <m:oMath xmlns:m="http://schemas.openxmlformats.org/officeDocument/2006/math">
                    <m:r>
                      <a:rPr lang="en-US" sz="2400" b="0" i="1" smtClean="0">
                        <a:latin typeface="Cambria Math" panose="02040503050406030204" pitchFamily="18" charset="0"/>
                        <a:cs typeface="Arial" panose="020B0604020202020204" pitchFamily="34" charset="0"/>
                      </a:rPr>
                      <m:t>𝑗</m:t>
                    </m:r>
                  </m:oMath>
                </a14:m>
                <a:endParaRPr lang="en-US" sz="2400" dirty="0">
                  <a:latin typeface="Arial" panose="020B0604020202020204" pitchFamily="34" charset="0"/>
                  <a:cs typeface="Arial" panose="020B0604020202020204" pitchFamily="34" charset="0"/>
                </a:endParaRPr>
              </a:p>
            </p:txBody>
          </p:sp>
        </mc:Choice>
        <mc:Fallback xmlns="">
          <p:sp>
            <p:nvSpPr>
              <p:cNvPr id="35" name="TextBox 34"/>
              <p:cNvSpPr txBox="1">
                <a:spLocks noRot="1" noChangeAspect="1" noMove="1" noResize="1" noEditPoints="1" noAdjustHandles="1" noChangeArrowheads="1" noChangeShapeType="1" noTextEdit="1"/>
              </p:cNvSpPr>
              <p:nvPr/>
            </p:nvSpPr>
            <p:spPr>
              <a:xfrm>
                <a:off x="8369532" y="3899539"/>
                <a:ext cx="2636874" cy="830997"/>
              </a:xfrm>
              <a:prstGeom prst="rect">
                <a:avLst/>
              </a:prstGeom>
              <a:blipFill rotWithShape="0">
                <a:blip r:embed="rId5"/>
                <a:stretch>
                  <a:fillRect l="-3695" t="-5147" b="-16912"/>
                </a:stretch>
              </a:blipFill>
            </p:spPr>
            <p:txBody>
              <a:bodyPr/>
              <a:lstStyle/>
              <a:p>
                <a:r>
                  <a:rPr lang="en-US">
                    <a:noFill/>
                  </a:rPr>
                  <a:t> </a:t>
                </a:r>
              </a:p>
            </p:txBody>
          </p:sp>
        </mc:Fallback>
      </mc:AlternateContent>
      <p:sp>
        <p:nvSpPr>
          <p:cNvPr id="14" name="Rectangle 13"/>
          <p:cNvSpPr/>
          <p:nvPr/>
        </p:nvSpPr>
        <p:spPr>
          <a:xfrm>
            <a:off x="697665" y="800353"/>
            <a:ext cx="7952755" cy="584775"/>
          </a:xfrm>
          <a:prstGeom prst="rect">
            <a:avLst/>
          </a:prstGeom>
        </p:spPr>
        <p:txBody>
          <a:bodyPr wrap="none">
            <a:spAutoFit/>
          </a:bodyPr>
          <a:lstStyle/>
          <a:p>
            <a:r>
              <a:rPr lang="en-US" sz="3200" b="1" dirty="0">
                <a:latin typeface="Josefin Sans" pitchFamily="2" charset="0"/>
                <a:ea typeface="Josefin Sans" pitchFamily="2" charset="0"/>
              </a:rPr>
              <a:t>Topic C</a:t>
            </a:r>
            <a:r>
              <a:rPr lang="en-US" sz="3200" b="1" dirty="0" smtClean="0">
                <a:latin typeface="Josefin Sans" pitchFamily="2" charset="0"/>
                <a:ea typeface="Josefin Sans" pitchFamily="2" charset="0"/>
              </a:rPr>
              <a:t>ompetition Model </a:t>
            </a:r>
            <a:r>
              <a:rPr lang="en-US" sz="3200" dirty="0" smtClean="0">
                <a:latin typeface="Josefin Sans" pitchFamily="2" charset="0"/>
                <a:ea typeface="Josefin Sans" pitchFamily="2" charset="0"/>
              </a:rPr>
              <a:t>for traditional media</a:t>
            </a:r>
            <a:r>
              <a:rPr lang="en-US" sz="3200" b="1" dirty="0" smtClean="0">
                <a:latin typeface="Josefin Sans" pitchFamily="2" charset="0"/>
                <a:ea typeface="Josefin Sans" pitchFamily="2" charset="0"/>
              </a:rPr>
              <a:t>:</a:t>
            </a:r>
            <a:endParaRPr lang="en-US" sz="3200" b="1" dirty="0">
              <a:latin typeface="Josefin Sans" pitchFamily="2" charset="0"/>
              <a:ea typeface="Josefin Sans" pitchFamily="2" charset="0"/>
            </a:endParaRPr>
          </a:p>
        </p:txBody>
      </p:sp>
      <p:sp>
        <p:nvSpPr>
          <p:cNvPr id="2" name="Slide Number Placeholder 1"/>
          <p:cNvSpPr>
            <a:spLocks noGrp="1"/>
          </p:cNvSpPr>
          <p:nvPr>
            <p:ph type="sldNum" sz="quarter" idx="12"/>
          </p:nvPr>
        </p:nvSpPr>
        <p:spPr/>
        <p:txBody>
          <a:bodyPr/>
          <a:lstStyle/>
          <a:p>
            <a:fld id="{CBD5DA4C-FF6E-4E05-9BF1-76A164890C4E}" type="slidenum">
              <a:rPr lang="en-US" smtClean="0"/>
              <a:t>14</a:t>
            </a:fld>
            <a:endParaRPr lang="en-US" dirty="0"/>
          </a:p>
        </p:txBody>
      </p:sp>
      <p:sp>
        <p:nvSpPr>
          <p:cNvPr id="15" name="Rectangle 14"/>
          <p:cNvSpPr/>
          <p:nvPr/>
        </p:nvSpPr>
        <p:spPr>
          <a:xfrm>
            <a:off x="2521131" y="2282113"/>
            <a:ext cx="677708" cy="1334262"/>
          </a:xfrm>
          <a:prstGeom prst="rect">
            <a:avLst/>
          </a:prstGeom>
          <a:noFill/>
          <a:ln w="57150">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17" name="TextBox 16"/>
              <p:cNvSpPr txBox="1"/>
              <p:nvPr/>
            </p:nvSpPr>
            <p:spPr>
              <a:xfrm>
                <a:off x="79678" y="2282113"/>
                <a:ext cx="2492403" cy="1200329"/>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change of </a:t>
                </a:r>
              </a:p>
              <a:p>
                <a:r>
                  <a:rPr lang="en-US" sz="2400" dirty="0" smtClean="0">
                    <a:latin typeface="Arial" panose="020B0604020202020204" pitchFamily="34" charset="0"/>
                    <a:cs typeface="Arial" panose="020B0604020202020204" pitchFamily="34" charset="0"/>
                  </a:rPr>
                  <a:t>public attention on topic </a:t>
                </a:r>
                <a14:m>
                  <m:oMath xmlns:m="http://schemas.openxmlformats.org/officeDocument/2006/math">
                    <m:r>
                      <a:rPr lang="en-US" sz="2400" b="0" i="1" smtClean="0">
                        <a:latin typeface="Cambria Math" panose="02040503050406030204" pitchFamily="18" charset="0"/>
                        <a:cs typeface="Arial" panose="020B0604020202020204" pitchFamily="34" charset="0"/>
                      </a:rPr>
                      <m:t>𝑖</m:t>
                    </m:r>
                  </m:oMath>
                </a14:m>
                <a:endParaRPr lang="en-US" sz="2400" dirty="0">
                  <a:latin typeface="Arial" panose="020B0604020202020204" pitchFamily="34" charset="0"/>
                  <a:cs typeface="Arial" panose="020B0604020202020204"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79678" y="2282113"/>
                <a:ext cx="2492403" cy="1200329"/>
              </a:xfrm>
              <a:prstGeom prst="rect">
                <a:avLst/>
              </a:prstGeom>
              <a:blipFill rotWithShape="0">
                <a:blip r:embed="rId6"/>
                <a:stretch>
                  <a:fillRect l="-3667" t="-3553" b="-11168"/>
                </a:stretch>
              </a:blipFill>
            </p:spPr>
            <p:txBody>
              <a:bodyPr/>
              <a:lstStyle/>
              <a:p>
                <a:r>
                  <a:rPr lang="en-US">
                    <a:noFill/>
                  </a:rPr>
                  <a:t> </a:t>
                </a:r>
              </a:p>
            </p:txBody>
          </p:sp>
        </mc:Fallback>
      </mc:AlternateContent>
    </p:spTree>
    <p:extLst>
      <p:ext uri="{BB962C8B-B14F-4D97-AF65-F5344CB8AC3E}">
        <p14:creationId xmlns:p14="http://schemas.microsoft.com/office/powerpoint/2010/main" val="4250477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5931932"/>
            <a:ext cx="11389894" cy="6203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lumMod val="85000"/>
                  </a:schemeClr>
                </a:solidFill>
                <a:latin typeface="Josefin Sans" pitchFamily="2" charset="0"/>
                <a:ea typeface="Josefin Sans" pitchFamily="2" charset="0"/>
              </a:rPr>
              <a:t>INTRO / SYSTEM / </a:t>
            </a:r>
            <a:r>
              <a:rPr lang="en-US" sz="3600" b="1" dirty="0">
                <a:solidFill>
                  <a:schemeClr val="tx1">
                    <a:lumMod val="65000"/>
                    <a:lumOff val="35000"/>
                  </a:schemeClr>
                </a:solidFill>
                <a:latin typeface="Josefin Sans" pitchFamily="2" charset="0"/>
                <a:ea typeface="Josefin Sans" pitchFamily="2" charset="0"/>
              </a:rPr>
              <a:t>MODEL </a:t>
            </a:r>
            <a:r>
              <a:rPr lang="en-US" sz="3600" b="1" dirty="0" smtClean="0">
                <a:solidFill>
                  <a:schemeClr val="bg1">
                    <a:lumMod val="85000"/>
                  </a:schemeClr>
                </a:solidFill>
                <a:latin typeface="Josefin Sans" pitchFamily="2" charset="0"/>
                <a:ea typeface="Josefin Sans" pitchFamily="2" charset="0"/>
              </a:rPr>
              <a:t>/ DESIGN / CASE STUDY  </a:t>
            </a:r>
            <a:endParaRPr lang="en-US" sz="3600" b="1" dirty="0">
              <a:solidFill>
                <a:schemeClr val="bg1">
                  <a:lumMod val="85000"/>
                </a:schemeClr>
              </a:solidFill>
              <a:latin typeface="Josefin Sans" pitchFamily="2" charset="0"/>
              <a:ea typeface="Josefin Sans" pitchFamily="2" charset="0"/>
            </a:endParaRPr>
          </a:p>
        </p:txBody>
      </p:sp>
      <mc:AlternateContent xmlns:mc="http://schemas.openxmlformats.org/markup-compatibility/2006" xmlns:a14="http://schemas.microsoft.com/office/drawing/2010/main">
        <mc:Choice Requires="a14">
          <p:sp>
            <p:nvSpPr>
              <p:cNvPr id="18" name="TextBox 17"/>
              <p:cNvSpPr txBox="1"/>
              <p:nvPr/>
            </p:nvSpPr>
            <p:spPr>
              <a:xfrm>
                <a:off x="2623032" y="2380032"/>
                <a:ext cx="6414000" cy="108773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latin typeface="Cambria Math" panose="02040503050406030204" pitchFamily="18" charset="0"/>
                          <a:ea typeface="Cambria Math" panose="02040503050406030204" pitchFamily="18" charset="0"/>
                        </a:rPr>
                        <m:t>∆</m:t>
                      </m:r>
                      <m:sSubSup>
                        <m:sSubSupPr>
                          <m:ctrlPr>
                            <a:rPr lang="en-US" sz="240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𝑝</m:t>
                          </m:r>
                        </m:e>
                        <m:sub>
                          <m:r>
                            <a:rPr lang="en-US" sz="2400" b="0" i="1" smtClean="0">
                              <a:latin typeface="Cambria Math" panose="02040503050406030204" pitchFamily="18" charset="0"/>
                              <a:ea typeface="Cambria Math" panose="02040503050406030204" pitchFamily="18" charset="0"/>
                            </a:rPr>
                            <m:t>𝑖</m:t>
                          </m:r>
                        </m:sub>
                        <m:sup>
                          <m:r>
                            <a:rPr lang="en-US" sz="2400" b="0" i="1" smtClean="0">
                              <a:latin typeface="Cambria Math" panose="02040503050406030204" pitchFamily="18" charset="0"/>
                              <a:ea typeface="Cambria Math" panose="02040503050406030204" pitchFamily="18" charset="0"/>
                            </a:rPr>
                            <m:t>𝑡</m:t>
                          </m:r>
                        </m:sup>
                      </m:sSubSup>
                      <m:r>
                        <a:rPr lang="en-US" sz="2400" b="0" i="1" smtClean="0">
                          <a:latin typeface="Cambria Math" panose="02040503050406030204" pitchFamily="18" charset="0"/>
                          <a:ea typeface="Cambria Math" panose="02040503050406030204" pitchFamily="18" charset="0"/>
                        </a:rPr>
                        <m:t>=</m:t>
                      </m:r>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𝑚</m:t>
                          </m:r>
                        </m:e>
                        <m:sub>
                          <m:r>
                            <a:rPr lang="en-US" sz="2400" b="0" i="1" smtClean="0">
                              <a:latin typeface="Cambria Math" panose="02040503050406030204" pitchFamily="18" charset="0"/>
                              <a:ea typeface="Cambria Math" panose="02040503050406030204" pitchFamily="18" charset="0"/>
                            </a:rPr>
                            <m:t>𝑖</m:t>
                          </m:r>
                        </m:sub>
                        <m:sup>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−1</m:t>
                          </m:r>
                        </m:sup>
                      </m:sSubSup>
                      <m:nary>
                        <m:naryPr>
                          <m:chr m:val="∑"/>
                          <m:ctrlPr>
                            <a:rPr lang="en-US" sz="2400" b="0" i="1" smtClean="0">
                              <a:latin typeface="Cambria Math" panose="02040503050406030204" pitchFamily="18" charset="0"/>
                              <a:ea typeface="Cambria Math" panose="02040503050406030204" pitchFamily="18" charset="0"/>
                            </a:rPr>
                          </m:ctrlPr>
                        </m:naryPr>
                        <m:sub>
                          <m:r>
                            <m:rPr>
                              <m:brk m:alnAt="23"/>
                            </m:rPr>
                            <a:rPr lang="en-US" sz="2400" b="0" i="1" smtClean="0">
                              <a:latin typeface="Cambria Math" panose="02040503050406030204" pitchFamily="18" charset="0"/>
                              <a:ea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𝑖</m:t>
                          </m:r>
                        </m:sub>
                        <m:sup>
                          <m:r>
                            <a:rPr lang="en-US" sz="2400" b="0" i="1" smtClean="0">
                              <a:latin typeface="Cambria Math" panose="02040503050406030204" pitchFamily="18" charset="0"/>
                              <a:ea typeface="Cambria Math" panose="02040503050406030204" pitchFamily="18" charset="0"/>
                            </a:rPr>
                            <m:t>𝑘</m:t>
                          </m:r>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𝛽</m:t>
                              </m:r>
                            </m:e>
                            <m:sub>
                              <m:r>
                                <a:rPr lang="en-US" sz="2400" b="0" i="1" smtClean="0">
                                  <a:latin typeface="Cambria Math" panose="02040503050406030204" pitchFamily="18" charset="0"/>
                                  <a:ea typeface="Cambria Math" panose="02040503050406030204" pitchFamily="18" charset="0"/>
                                </a:rPr>
                                <m:t>𝑖𝑗</m:t>
                              </m:r>
                            </m:sub>
                          </m:sSub>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𝑝</m:t>
                              </m:r>
                            </m:e>
                            <m:sub>
                              <m:r>
                                <a:rPr lang="en-US" sz="2400" b="0" i="1" smtClean="0">
                                  <a:latin typeface="Cambria Math" panose="02040503050406030204" pitchFamily="18" charset="0"/>
                                  <a:ea typeface="Cambria Math" panose="02040503050406030204" pitchFamily="18" charset="0"/>
                                </a:rPr>
                                <m:t>𝑗</m:t>
                              </m:r>
                            </m:sub>
                            <m:sup>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−1</m:t>
                              </m:r>
                            </m:sup>
                          </m:sSubSup>
                        </m:e>
                      </m:nary>
                      <m:r>
                        <a:rPr lang="en-US" sz="2400" b="0" i="1" smtClean="0">
                          <a:latin typeface="Cambria Math" panose="02040503050406030204" pitchFamily="18" charset="0"/>
                          <a:ea typeface="Cambria Math" panose="02040503050406030204" pitchFamily="18" charset="0"/>
                        </a:rPr>
                        <m:t>−</m:t>
                      </m:r>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𝑝</m:t>
                          </m:r>
                        </m:e>
                        <m:sub>
                          <m:r>
                            <a:rPr lang="en-US" sz="2400" b="0" i="1" smtClean="0">
                              <a:latin typeface="Cambria Math" panose="02040503050406030204" pitchFamily="18" charset="0"/>
                              <a:ea typeface="Cambria Math" panose="02040503050406030204" pitchFamily="18" charset="0"/>
                            </a:rPr>
                            <m:t>𝑖</m:t>
                          </m:r>
                        </m:sub>
                        <m:sup>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−1</m:t>
                          </m:r>
                        </m:sup>
                      </m:sSubSup>
                      <m:nary>
                        <m:naryPr>
                          <m:chr m:val="∑"/>
                          <m:ctrlPr>
                            <a:rPr lang="en-US" sz="2400" b="0" i="1" smtClean="0">
                              <a:latin typeface="Cambria Math" panose="02040503050406030204" pitchFamily="18" charset="0"/>
                              <a:ea typeface="Cambria Math" panose="02040503050406030204" pitchFamily="18" charset="0"/>
                            </a:rPr>
                          </m:ctrlPr>
                        </m:naryPr>
                        <m:sub>
                          <m:r>
                            <m:rPr>
                              <m:brk m:alnAt="23"/>
                            </m:rPr>
                            <a:rPr lang="en-US" sz="2400" b="0" i="1" smtClean="0">
                              <a:latin typeface="Cambria Math" panose="02040503050406030204" pitchFamily="18" charset="0"/>
                              <a:ea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=1, </m:t>
                          </m:r>
                          <m:r>
                            <a:rPr lang="en-US" sz="2400" b="0" i="1" smtClean="0">
                              <a:latin typeface="Cambria Math" panose="02040503050406030204" pitchFamily="18" charset="0"/>
                              <a:ea typeface="Cambria Math" panose="02040503050406030204" pitchFamily="18" charset="0"/>
                            </a:rPr>
                            <m:t>𝑗</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𝑖</m:t>
                          </m:r>
                        </m:sub>
                        <m:sup>
                          <m:r>
                            <a:rPr lang="en-US" sz="2400" b="0" i="1" smtClean="0">
                              <a:latin typeface="Cambria Math" panose="02040503050406030204" pitchFamily="18" charset="0"/>
                              <a:ea typeface="Cambria Math" panose="02040503050406030204" pitchFamily="18" charset="0"/>
                            </a:rPr>
                            <m:t>𝑘</m:t>
                          </m:r>
                        </m:sup>
                        <m:e>
                          <m:sSub>
                            <m:sSubPr>
                              <m:ctrlPr>
                                <a:rPr lang="en-US" sz="2400" b="0" i="1" smtClean="0">
                                  <a:latin typeface="Cambria Math" panose="02040503050406030204" pitchFamily="18" charset="0"/>
                                  <a:ea typeface="Cambria Math" panose="02040503050406030204" pitchFamily="18" charset="0"/>
                                </a:rPr>
                              </m:ctrlPr>
                            </m:sSubPr>
                            <m:e>
                              <m:r>
                                <a:rPr lang="en-US" sz="2400" b="0" i="1" smtClean="0">
                                  <a:latin typeface="Cambria Math" panose="02040503050406030204" pitchFamily="18" charset="0"/>
                                  <a:ea typeface="Cambria Math" panose="02040503050406030204" pitchFamily="18" charset="0"/>
                                </a:rPr>
                                <m:t>𝛽</m:t>
                              </m:r>
                            </m:e>
                            <m:sub>
                              <m:r>
                                <a:rPr lang="en-US" sz="2400" b="0" i="1" smtClean="0">
                                  <a:latin typeface="Cambria Math" panose="02040503050406030204" pitchFamily="18" charset="0"/>
                                  <a:ea typeface="Cambria Math" panose="02040503050406030204" pitchFamily="18" charset="0"/>
                                </a:rPr>
                                <m:t>𝑗𝑖</m:t>
                              </m:r>
                            </m:sub>
                          </m:sSub>
                          <m:sSubSup>
                            <m:sSubSupPr>
                              <m:ctrlPr>
                                <a:rPr lang="en-US" sz="2400" b="0" i="1" smtClean="0">
                                  <a:latin typeface="Cambria Math" panose="02040503050406030204" pitchFamily="18" charset="0"/>
                                  <a:ea typeface="Cambria Math" panose="02040503050406030204" pitchFamily="18" charset="0"/>
                                </a:rPr>
                              </m:ctrlPr>
                            </m:sSubSupPr>
                            <m:e>
                              <m:r>
                                <a:rPr lang="en-US" sz="2400" b="0" i="1" smtClean="0">
                                  <a:latin typeface="Cambria Math" panose="02040503050406030204" pitchFamily="18" charset="0"/>
                                  <a:ea typeface="Cambria Math" panose="02040503050406030204" pitchFamily="18" charset="0"/>
                                </a:rPr>
                                <m:t>𝑚</m:t>
                              </m:r>
                            </m:e>
                            <m:sub>
                              <m:r>
                                <a:rPr lang="en-US" sz="2400" b="0" i="1" smtClean="0">
                                  <a:latin typeface="Cambria Math" panose="02040503050406030204" pitchFamily="18" charset="0"/>
                                  <a:ea typeface="Cambria Math" panose="02040503050406030204" pitchFamily="18" charset="0"/>
                                </a:rPr>
                                <m:t>𝑗</m:t>
                              </m:r>
                            </m:sub>
                            <m:sup>
                              <m:r>
                                <a:rPr lang="en-US" sz="2400" b="0" i="1" smtClean="0">
                                  <a:latin typeface="Cambria Math" panose="02040503050406030204" pitchFamily="18" charset="0"/>
                                  <a:ea typeface="Cambria Math" panose="02040503050406030204" pitchFamily="18" charset="0"/>
                                </a:rPr>
                                <m:t>𝑡</m:t>
                              </m:r>
                              <m:r>
                                <a:rPr lang="en-US" sz="2400" b="0" i="1" smtClean="0">
                                  <a:latin typeface="Cambria Math" panose="02040503050406030204" pitchFamily="18" charset="0"/>
                                  <a:ea typeface="Cambria Math" panose="02040503050406030204" pitchFamily="18" charset="0"/>
                                </a:rPr>
                                <m:t>−1</m:t>
                              </m:r>
                            </m:sup>
                          </m:sSubSup>
                        </m:e>
                      </m:nary>
                    </m:oMath>
                  </m:oMathPara>
                </a14:m>
                <a:endParaRPr lang="en-US" sz="2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2623032" y="2380032"/>
                <a:ext cx="6414000" cy="1087734"/>
              </a:xfrm>
              <a:prstGeom prst="rect">
                <a:avLst/>
              </a:prstGeom>
              <a:blipFill rotWithShape="0">
                <a:blip r:embed="rId3"/>
                <a:stretch>
                  <a:fillRect/>
                </a:stretch>
              </a:blipFill>
            </p:spPr>
            <p:txBody>
              <a:bodyPr/>
              <a:lstStyle/>
              <a:p>
                <a:r>
                  <a:rPr lang="en-US">
                    <a:noFill/>
                  </a:rPr>
                  <a:t> </a:t>
                </a:r>
              </a:p>
            </p:txBody>
          </p:sp>
        </mc:Fallback>
      </mc:AlternateContent>
      <p:sp>
        <p:nvSpPr>
          <p:cNvPr id="20" name="Rectangle 19"/>
          <p:cNvSpPr/>
          <p:nvPr/>
        </p:nvSpPr>
        <p:spPr>
          <a:xfrm>
            <a:off x="3494292" y="2592914"/>
            <a:ext cx="840691" cy="631792"/>
          </a:xfrm>
          <a:prstGeom prst="rect">
            <a:avLst/>
          </a:prstGeom>
          <a:noFill/>
          <a:ln w="57150">
            <a:solidFill>
              <a:srgbClr val="7C85F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Arrow Connector 20"/>
          <p:cNvCxnSpPr/>
          <p:nvPr/>
        </p:nvCxnSpPr>
        <p:spPr>
          <a:xfrm>
            <a:off x="3870080" y="3254884"/>
            <a:ext cx="0" cy="572837"/>
          </a:xfrm>
          <a:prstGeom prst="straightConnector1">
            <a:avLst/>
          </a:prstGeom>
          <a:ln w="28575">
            <a:solidFill>
              <a:srgbClr val="7C85F2"/>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p:cNvSpPr/>
          <p:nvPr/>
        </p:nvSpPr>
        <p:spPr>
          <a:xfrm>
            <a:off x="3168502" y="3857900"/>
            <a:ext cx="1339703" cy="976279"/>
          </a:xfrm>
          <a:prstGeom prst="rect">
            <a:avLst/>
          </a:prstGeom>
          <a:noFill/>
          <a:ln w="57150">
            <a:solidFill>
              <a:srgbClr val="7C85F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mc:AlternateContent xmlns:mc="http://schemas.openxmlformats.org/markup-compatibility/2006" xmlns:a14="http://schemas.microsoft.com/office/drawing/2010/main">
        <mc:Choice Requires="a14">
          <p:sp>
            <p:nvSpPr>
              <p:cNvPr id="8" name="TextBox 7"/>
              <p:cNvSpPr txBox="1"/>
              <p:nvPr/>
            </p:nvSpPr>
            <p:spPr>
              <a:xfrm>
                <a:off x="3405177" y="3982707"/>
                <a:ext cx="929806" cy="78778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nary>
                        <m:naryPr>
                          <m:chr m:val="∑"/>
                          <m:ctrlPr>
                            <a:rPr lang="en-US" i="1" smtClean="0">
                              <a:latin typeface="Cambria Math" panose="02040503050406030204" pitchFamily="18" charset="0"/>
                            </a:rPr>
                          </m:ctrlPr>
                        </m:naryPr>
                        <m:sub>
                          <m:r>
                            <m:rPr>
                              <m:brk m:alnAt="23"/>
                            </m:rPr>
                            <a:rPr lang="en-US" b="0" i="1" smtClean="0">
                              <a:latin typeface="Cambria Math" panose="02040503050406030204" pitchFamily="18" charset="0"/>
                            </a:rPr>
                            <m:t>𝑔</m:t>
                          </m:r>
                          <m:r>
                            <a:rPr lang="en-US" b="0" i="1" smtClean="0">
                              <a:latin typeface="Cambria Math" panose="02040503050406030204" pitchFamily="18" charset="0"/>
                            </a:rPr>
                            <m:t>=1</m:t>
                          </m:r>
                        </m:sub>
                        <m:sup>
                          <m:r>
                            <a:rPr lang="en-US" b="0" i="1" smtClean="0">
                              <a:latin typeface="Cambria Math" panose="02040503050406030204" pitchFamily="18" charset="0"/>
                            </a:rPr>
                            <m:t>𝑛</m:t>
                          </m:r>
                        </m:sup>
                        <m:e>
                          <m:sSubSup>
                            <m:sSubSupPr>
                              <m:ctrlPr>
                                <a:rPr lang="en-US" i="1" smtClean="0">
                                  <a:latin typeface="Cambria Math" panose="02040503050406030204" pitchFamily="18" charset="0"/>
                                </a:rPr>
                              </m:ctrlPr>
                            </m:sSubSupPr>
                            <m:e>
                              <m:r>
                                <a:rPr lang="en-US" b="0" i="1" smtClean="0">
                                  <a:latin typeface="Cambria Math" panose="02040503050406030204" pitchFamily="18" charset="0"/>
                                </a:rPr>
                                <m:t>𝑚</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𝑔</m:t>
                              </m:r>
                            </m:sub>
                            <m:sup>
                              <m:r>
                                <a:rPr lang="en-US" b="0" i="1" smtClean="0">
                                  <a:latin typeface="Cambria Math" panose="02040503050406030204" pitchFamily="18" charset="0"/>
                                </a:rPr>
                                <m:t>𝑡</m:t>
                              </m:r>
                              <m:r>
                                <a:rPr lang="en-US" b="0" i="1" smtClean="0">
                                  <a:latin typeface="Cambria Math" panose="02040503050406030204" pitchFamily="18" charset="0"/>
                                </a:rPr>
                                <m:t>−1</m:t>
                              </m:r>
                            </m:sup>
                          </m:sSubSup>
                        </m:e>
                      </m:nary>
                    </m:oMath>
                  </m:oMathPara>
                </a14:m>
                <a:endParaRPr lang="en-US" dirty="0"/>
              </a:p>
            </p:txBody>
          </p:sp>
        </mc:Choice>
        <mc:Fallback xmlns="">
          <p:sp>
            <p:nvSpPr>
              <p:cNvPr id="8" name="TextBox 7"/>
              <p:cNvSpPr txBox="1">
                <a:spLocks noRot="1" noChangeAspect="1" noMove="1" noResize="1" noEditPoints="1" noAdjustHandles="1" noChangeArrowheads="1" noChangeShapeType="1" noTextEdit="1"/>
              </p:cNvSpPr>
              <p:nvPr/>
            </p:nvSpPr>
            <p:spPr>
              <a:xfrm>
                <a:off x="3405177" y="3982707"/>
                <a:ext cx="929806" cy="787780"/>
              </a:xfrm>
              <a:prstGeom prst="rect">
                <a:avLst/>
              </a:prstGeom>
              <a:blipFill rotWithShape="0">
                <a:blip r:embed="rId4"/>
                <a:stretch>
                  <a:fillRect/>
                </a:stretch>
              </a:blipFill>
            </p:spPr>
            <p:txBody>
              <a:bodyPr/>
              <a:lstStyle/>
              <a:p>
                <a:r>
                  <a:rPr lang="en-US">
                    <a:noFill/>
                  </a:rPr>
                  <a:t> </a:t>
                </a:r>
              </a:p>
            </p:txBody>
          </p:sp>
        </mc:Fallback>
      </mc:AlternateContent>
      <p:sp>
        <p:nvSpPr>
          <p:cNvPr id="26" name="Rectangle 25"/>
          <p:cNvSpPr/>
          <p:nvPr/>
        </p:nvSpPr>
        <p:spPr>
          <a:xfrm>
            <a:off x="697665" y="800353"/>
            <a:ext cx="8666283" cy="1446550"/>
          </a:xfrm>
          <a:prstGeom prst="rect">
            <a:avLst/>
          </a:prstGeom>
        </p:spPr>
        <p:txBody>
          <a:bodyPr wrap="none">
            <a:spAutoFit/>
          </a:bodyPr>
          <a:lstStyle/>
          <a:p>
            <a:r>
              <a:rPr lang="en-US" sz="3200" b="1" dirty="0" smtClean="0">
                <a:latin typeface="Josefin Sans" pitchFamily="2" charset="0"/>
                <a:ea typeface="Josefin Sans" pitchFamily="2" charset="0"/>
              </a:rPr>
              <a:t>The Extended Topic </a:t>
            </a:r>
            <a:r>
              <a:rPr lang="en-US" sz="3200" b="1" dirty="0">
                <a:latin typeface="Josefin Sans" pitchFamily="2" charset="0"/>
                <a:ea typeface="Josefin Sans" pitchFamily="2" charset="0"/>
              </a:rPr>
              <a:t>C</a:t>
            </a:r>
            <a:r>
              <a:rPr lang="en-US" sz="3200" b="1" dirty="0" smtClean="0">
                <a:latin typeface="Josefin Sans" pitchFamily="2" charset="0"/>
                <a:ea typeface="Josefin Sans" pitchFamily="2" charset="0"/>
              </a:rPr>
              <a:t>ompetition Model:</a:t>
            </a:r>
          </a:p>
          <a:p>
            <a:r>
              <a:rPr lang="en-US" sz="2800" dirty="0">
                <a:latin typeface="Josefin Sans" pitchFamily="2" charset="0"/>
                <a:ea typeface="Josefin Sans" pitchFamily="2" charset="0"/>
              </a:rPr>
              <a:t>	</a:t>
            </a:r>
            <a:r>
              <a:rPr lang="en-US" sz="2800" b="1" dirty="0" smtClean="0">
                <a:ea typeface="Josefin Sans" pitchFamily="2" charset="0"/>
              </a:rPr>
              <a:t>Two step </a:t>
            </a:r>
            <a:r>
              <a:rPr lang="en-US" sz="2800" dirty="0" smtClean="0">
                <a:ea typeface="Josefin Sans" pitchFamily="2" charset="0"/>
              </a:rPr>
              <a:t>information flow</a:t>
            </a:r>
          </a:p>
          <a:p>
            <a:r>
              <a:rPr lang="en-US" sz="2800" dirty="0">
                <a:ea typeface="Josefin Sans" pitchFamily="2" charset="0"/>
              </a:rPr>
              <a:t>	</a:t>
            </a:r>
            <a:r>
              <a:rPr lang="en-US" sz="2800" b="1" dirty="0">
                <a:ea typeface="Josefin Sans" pitchFamily="2" charset="0"/>
              </a:rPr>
              <a:t>H</a:t>
            </a:r>
            <a:r>
              <a:rPr lang="en-US" sz="2800" b="1" dirty="0" smtClean="0">
                <a:ea typeface="Josefin Sans" pitchFamily="2" charset="0"/>
              </a:rPr>
              <a:t>eterogeneous </a:t>
            </a:r>
            <a:r>
              <a:rPr lang="en-US" sz="2800" dirty="0" smtClean="0">
                <a:ea typeface="Josefin Sans" pitchFamily="2" charset="0"/>
              </a:rPr>
              <a:t>influence (news media, grassroots</a:t>
            </a:r>
            <a:r>
              <a:rPr lang="en-US" sz="2800" dirty="0">
                <a:ea typeface="Josefin Sans" pitchFamily="2" charset="0"/>
              </a:rPr>
              <a:t>)</a:t>
            </a:r>
          </a:p>
        </p:txBody>
      </p:sp>
      <p:sp>
        <p:nvSpPr>
          <p:cNvPr id="2" name="Slide Number Placeholder 1"/>
          <p:cNvSpPr>
            <a:spLocks noGrp="1"/>
          </p:cNvSpPr>
          <p:nvPr>
            <p:ph type="sldNum" sz="quarter" idx="12"/>
          </p:nvPr>
        </p:nvSpPr>
        <p:spPr/>
        <p:txBody>
          <a:bodyPr/>
          <a:lstStyle/>
          <a:p>
            <a:fld id="{CBD5DA4C-FF6E-4E05-9BF1-76A164890C4E}" type="slidenum">
              <a:rPr lang="en-US" smtClean="0"/>
              <a:t>15</a:t>
            </a:fld>
            <a:endParaRPr lang="en-US" dirty="0"/>
          </a:p>
        </p:txBody>
      </p:sp>
    </p:spTree>
    <p:extLst>
      <p:ext uri="{BB962C8B-B14F-4D97-AF65-F5344CB8AC3E}">
        <p14:creationId xmlns:p14="http://schemas.microsoft.com/office/powerpoint/2010/main" val="39477130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5931932"/>
            <a:ext cx="11389894" cy="6203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lumMod val="85000"/>
                  </a:schemeClr>
                </a:solidFill>
                <a:latin typeface="Josefin Sans" pitchFamily="2" charset="0"/>
                <a:ea typeface="Josefin Sans" pitchFamily="2" charset="0"/>
              </a:rPr>
              <a:t>INTRO / SYSTEM / </a:t>
            </a:r>
            <a:r>
              <a:rPr lang="en-US" sz="3600" b="1" dirty="0">
                <a:solidFill>
                  <a:schemeClr val="tx1">
                    <a:lumMod val="65000"/>
                    <a:lumOff val="35000"/>
                  </a:schemeClr>
                </a:solidFill>
                <a:latin typeface="Josefin Sans" pitchFamily="2" charset="0"/>
                <a:ea typeface="Josefin Sans" pitchFamily="2" charset="0"/>
              </a:rPr>
              <a:t>MODEL </a:t>
            </a:r>
            <a:r>
              <a:rPr lang="en-US" sz="3600" b="1" dirty="0" smtClean="0">
                <a:solidFill>
                  <a:schemeClr val="bg1">
                    <a:lumMod val="85000"/>
                  </a:schemeClr>
                </a:solidFill>
                <a:latin typeface="Josefin Sans" pitchFamily="2" charset="0"/>
                <a:ea typeface="Josefin Sans" pitchFamily="2" charset="0"/>
              </a:rPr>
              <a:t>/ DESIGN / CASE STUDY  </a:t>
            </a:r>
            <a:endParaRPr lang="en-US" sz="3600" b="1" dirty="0">
              <a:solidFill>
                <a:schemeClr val="bg1">
                  <a:lumMod val="85000"/>
                </a:schemeClr>
              </a:solidFill>
              <a:latin typeface="Josefin Sans" pitchFamily="2" charset="0"/>
              <a:ea typeface="Josefin Sans" pitchFamily="2" charset="0"/>
            </a:endParaRPr>
          </a:p>
        </p:txBody>
      </p:sp>
      <mc:AlternateContent xmlns:mc="http://schemas.openxmlformats.org/markup-compatibility/2006" xmlns:a14="http://schemas.microsoft.com/office/drawing/2010/main">
        <mc:Choice Requires="a14">
          <p:sp>
            <p:nvSpPr>
              <p:cNvPr id="18" name="TextBox 17"/>
              <p:cNvSpPr txBox="1"/>
              <p:nvPr/>
            </p:nvSpPr>
            <p:spPr>
              <a:xfrm>
                <a:off x="518656" y="4359640"/>
                <a:ext cx="7267502" cy="90678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Sup>
                        <m:sSubSupPr>
                          <m:ctrlPr>
                            <a:rPr lang="en-US" sz="2000" i="1" smtClean="0">
                              <a:latin typeface="Cambria Math" panose="02040503050406030204" pitchFamily="18" charset="0"/>
                              <a:ea typeface="Cambria Math" panose="02040503050406030204" pitchFamily="18" charset="0"/>
                            </a:rPr>
                          </m:ctrlPr>
                        </m:sSubSupPr>
                        <m:e>
                          <m:r>
                            <a:rPr lang="en-US" sz="2000" b="0" i="1" smtClean="0">
                              <a:latin typeface="Cambria Math" panose="02040503050406030204" pitchFamily="18" charset="0"/>
                              <a:ea typeface="Cambria Math" panose="02040503050406030204" pitchFamily="18" charset="0"/>
                            </a:rPr>
                            <m:t>𝑝</m:t>
                          </m:r>
                        </m:e>
                        <m:sub>
                          <m:r>
                            <a:rPr lang="en-US" sz="2000" b="0" i="1" smtClean="0">
                              <a:latin typeface="Cambria Math" panose="02040503050406030204" pitchFamily="18" charset="0"/>
                              <a:ea typeface="Cambria Math" panose="02040503050406030204" pitchFamily="18" charset="0"/>
                            </a:rPr>
                            <m:t>𝑖</m:t>
                          </m:r>
                        </m:sub>
                        <m:sup>
                          <m:r>
                            <a:rPr lang="en-US" sz="2000" b="0" i="1" smtClean="0">
                              <a:latin typeface="Cambria Math" panose="02040503050406030204" pitchFamily="18" charset="0"/>
                              <a:ea typeface="Cambria Math" panose="02040503050406030204" pitchFamily="18" charset="0"/>
                            </a:rPr>
                            <m:t>𝑡</m:t>
                          </m:r>
                        </m:sup>
                      </m:sSubSup>
                      <m:r>
                        <a:rPr lang="en-US" sz="2000" b="0" i="1" smtClean="0">
                          <a:latin typeface="Cambria Math" panose="02040503050406030204" pitchFamily="18" charset="0"/>
                          <a:ea typeface="Cambria Math" panose="02040503050406030204" pitchFamily="18" charset="0"/>
                        </a:rPr>
                        <m:t>=</m:t>
                      </m:r>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𝑎</m:t>
                          </m:r>
                        </m:e>
                        <m:sub>
                          <m:r>
                            <a:rPr lang="en-US" sz="2000" b="0" i="1" smtClean="0">
                              <a:latin typeface="Cambria Math" panose="02040503050406030204" pitchFamily="18" charset="0"/>
                              <a:ea typeface="Cambria Math" panose="02040503050406030204" pitchFamily="18" charset="0"/>
                            </a:rPr>
                            <m:t>𝑖</m:t>
                          </m:r>
                        </m:sub>
                      </m:sSub>
                      <m:sSubSup>
                        <m:sSubSupPr>
                          <m:ctrlPr>
                            <a:rPr lang="en-US" sz="2000" b="0" i="1" smtClean="0">
                              <a:latin typeface="Cambria Math" panose="02040503050406030204" pitchFamily="18" charset="0"/>
                              <a:ea typeface="Cambria Math" panose="02040503050406030204" pitchFamily="18" charset="0"/>
                            </a:rPr>
                          </m:ctrlPr>
                        </m:sSubSupPr>
                        <m:e>
                          <m:r>
                            <a:rPr lang="en-US" sz="2000" b="0" i="1" smtClean="0">
                              <a:latin typeface="Cambria Math" panose="02040503050406030204" pitchFamily="18" charset="0"/>
                              <a:ea typeface="Cambria Math" panose="02040503050406030204" pitchFamily="18" charset="0"/>
                            </a:rPr>
                            <m:t>𝑝</m:t>
                          </m:r>
                        </m:e>
                        <m:sub>
                          <m:r>
                            <a:rPr lang="en-US" sz="2000" b="0" i="1" smtClean="0">
                              <a:latin typeface="Cambria Math" panose="02040503050406030204" pitchFamily="18" charset="0"/>
                              <a:ea typeface="Cambria Math" panose="02040503050406030204" pitchFamily="18" charset="0"/>
                            </a:rPr>
                            <m:t>𝑖</m:t>
                          </m:r>
                        </m:sub>
                        <m:sup>
                          <m:r>
                            <a:rPr lang="en-US" sz="2000" b="0" i="1" smtClean="0">
                              <a:latin typeface="Cambria Math" panose="02040503050406030204" pitchFamily="18" charset="0"/>
                              <a:ea typeface="Cambria Math" panose="02040503050406030204" pitchFamily="18" charset="0"/>
                            </a:rPr>
                            <m:t>𝑡</m:t>
                          </m:r>
                          <m:r>
                            <a:rPr lang="en-US" sz="2000" b="0" i="1" smtClean="0">
                              <a:latin typeface="Cambria Math" panose="02040503050406030204" pitchFamily="18" charset="0"/>
                              <a:ea typeface="Cambria Math" panose="02040503050406030204" pitchFamily="18" charset="0"/>
                            </a:rPr>
                            <m:t>−1</m:t>
                          </m:r>
                        </m:sup>
                      </m:sSubSup>
                      <m:r>
                        <a:rPr lang="en-US" sz="2000" b="0" i="1" smtClean="0">
                          <a:latin typeface="Cambria Math" panose="02040503050406030204" pitchFamily="18" charset="0"/>
                          <a:ea typeface="Cambria Math" panose="02040503050406030204" pitchFamily="18" charset="0"/>
                        </a:rPr>
                        <m:t>+</m:t>
                      </m:r>
                      <m:nary>
                        <m:naryPr>
                          <m:chr m:val="∑"/>
                          <m:ctrlPr>
                            <a:rPr lang="en-US" sz="1600" i="1">
                              <a:latin typeface="Cambria Math" panose="02040503050406030204" pitchFamily="18" charset="0"/>
                            </a:rPr>
                          </m:ctrlPr>
                        </m:naryPr>
                        <m:sub>
                          <m:r>
                            <m:rPr>
                              <m:brk m:alnAt="23"/>
                            </m:rPr>
                            <a:rPr lang="en-US" sz="1600" i="1">
                              <a:latin typeface="Cambria Math" panose="02040503050406030204" pitchFamily="18" charset="0"/>
                            </a:rPr>
                            <m:t>𝑔</m:t>
                          </m:r>
                          <m:r>
                            <a:rPr lang="en-US" sz="1600" i="1">
                              <a:latin typeface="Cambria Math" panose="02040503050406030204" pitchFamily="18" charset="0"/>
                            </a:rPr>
                            <m:t>=1</m:t>
                          </m:r>
                        </m:sub>
                        <m:sup>
                          <m:r>
                            <a:rPr lang="en-US" sz="1600" i="1">
                              <a:latin typeface="Cambria Math" panose="02040503050406030204" pitchFamily="18" charset="0"/>
                            </a:rPr>
                            <m:t>𝑛</m:t>
                          </m:r>
                        </m:sup>
                        <m:e>
                          <m:sSubSup>
                            <m:sSubSupPr>
                              <m:ctrlPr>
                                <a:rPr lang="en-US" sz="1600" i="1">
                                  <a:latin typeface="Cambria Math" panose="02040503050406030204" pitchFamily="18" charset="0"/>
                                </a:rPr>
                              </m:ctrlPr>
                            </m:sSubSupPr>
                            <m:e>
                              <m:r>
                                <a:rPr lang="en-US" sz="1600" i="1">
                                  <a:latin typeface="Cambria Math" panose="02040503050406030204" pitchFamily="18" charset="0"/>
                                </a:rPr>
                                <m:t>𝑚</m:t>
                              </m:r>
                            </m:e>
                            <m:sub>
                              <m:r>
                                <a:rPr lang="en-US" sz="1600" i="1">
                                  <a:latin typeface="Cambria Math" panose="02040503050406030204" pitchFamily="18" charset="0"/>
                                </a:rPr>
                                <m:t>𝑖</m:t>
                              </m:r>
                              <m:r>
                                <a:rPr lang="en-US" sz="1600" i="1">
                                  <a:latin typeface="Cambria Math" panose="02040503050406030204" pitchFamily="18" charset="0"/>
                                </a:rPr>
                                <m:t>,</m:t>
                              </m:r>
                              <m:r>
                                <a:rPr lang="en-US" sz="1600" i="1">
                                  <a:latin typeface="Cambria Math" panose="02040503050406030204" pitchFamily="18" charset="0"/>
                                </a:rPr>
                                <m:t>𝑔</m:t>
                              </m:r>
                            </m:sub>
                            <m:sup>
                              <m:r>
                                <a:rPr lang="en-US" sz="1600" i="1">
                                  <a:latin typeface="Cambria Math" panose="02040503050406030204" pitchFamily="18" charset="0"/>
                                </a:rPr>
                                <m:t>𝑡</m:t>
                              </m:r>
                              <m:r>
                                <a:rPr lang="en-US" sz="1600" i="1">
                                  <a:latin typeface="Cambria Math" panose="02040503050406030204" pitchFamily="18" charset="0"/>
                                </a:rPr>
                                <m:t>−1</m:t>
                              </m:r>
                            </m:sup>
                          </m:sSubSup>
                        </m:e>
                      </m:nary>
                      <m:nary>
                        <m:naryPr>
                          <m:chr m:val="∑"/>
                          <m:ctrlPr>
                            <a:rPr lang="en-US" sz="2000" b="0" i="1" smtClean="0">
                              <a:latin typeface="Cambria Math" panose="02040503050406030204" pitchFamily="18" charset="0"/>
                              <a:ea typeface="Cambria Math" panose="02040503050406030204" pitchFamily="18" charset="0"/>
                            </a:rPr>
                          </m:ctrlPr>
                        </m:naryPr>
                        <m:sub>
                          <m:r>
                            <m:rPr>
                              <m:brk m:alnAt="23"/>
                            </m:rPr>
                            <a:rPr lang="en-US" sz="2000" b="0" i="1" smtClean="0">
                              <a:latin typeface="Cambria Math" panose="02040503050406030204" pitchFamily="18" charset="0"/>
                              <a:ea typeface="Cambria Math" panose="02040503050406030204" pitchFamily="18" charset="0"/>
                            </a:rPr>
                            <m:t>𝑗</m:t>
                          </m:r>
                          <m:r>
                            <a:rPr lang="en-US" sz="2000" b="0" i="1" smtClean="0">
                              <a:latin typeface="Cambria Math" panose="02040503050406030204" pitchFamily="18" charset="0"/>
                              <a:ea typeface="Cambria Math" panose="02040503050406030204" pitchFamily="18" charset="0"/>
                            </a:rPr>
                            <m:t>=1, </m:t>
                          </m:r>
                          <m:r>
                            <a:rPr lang="en-US" sz="2000" b="0" i="1" smtClean="0">
                              <a:latin typeface="Cambria Math" panose="02040503050406030204" pitchFamily="18" charset="0"/>
                              <a:ea typeface="Cambria Math" panose="02040503050406030204" pitchFamily="18" charset="0"/>
                            </a:rPr>
                            <m:t>𝑗</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𝑖</m:t>
                          </m:r>
                        </m:sub>
                        <m:sup>
                          <m:r>
                            <a:rPr lang="en-US" sz="2000" b="0" i="1" smtClean="0">
                              <a:latin typeface="Cambria Math" panose="02040503050406030204" pitchFamily="18" charset="0"/>
                              <a:ea typeface="Cambria Math" panose="02040503050406030204" pitchFamily="18" charset="0"/>
                            </a:rPr>
                            <m:t>𝑘</m:t>
                          </m:r>
                        </m:sup>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𝛽</m:t>
                              </m:r>
                            </m:e>
                            <m:sub>
                              <m:r>
                                <a:rPr lang="en-US" sz="2000" b="0" i="1" smtClean="0">
                                  <a:latin typeface="Cambria Math" panose="02040503050406030204" pitchFamily="18" charset="0"/>
                                  <a:ea typeface="Cambria Math" panose="02040503050406030204" pitchFamily="18" charset="0"/>
                                </a:rPr>
                                <m:t>𝑖</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𝑗</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𝑔</m:t>
                              </m:r>
                            </m:sub>
                          </m:sSub>
                          <m:sSubSup>
                            <m:sSubSupPr>
                              <m:ctrlPr>
                                <a:rPr lang="en-US" sz="2000" b="0" i="1" smtClean="0">
                                  <a:latin typeface="Cambria Math" panose="02040503050406030204" pitchFamily="18" charset="0"/>
                                  <a:ea typeface="Cambria Math" panose="02040503050406030204" pitchFamily="18" charset="0"/>
                                </a:rPr>
                              </m:ctrlPr>
                            </m:sSubSupPr>
                            <m:e>
                              <m:r>
                                <a:rPr lang="en-US" sz="2000" b="0" i="1" smtClean="0">
                                  <a:latin typeface="Cambria Math" panose="02040503050406030204" pitchFamily="18" charset="0"/>
                                  <a:ea typeface="Cambria Math" panose="02040503050406030204" pitchFamily="18" charset="0"/>
                                </a:rPr>
                                <m:t>𝑝</m:t>
                              </m:r>
                            </m:e>
                            <m:sub>
                              <m:r>
                                <a:rPr lang="en-US" sz="2000" b="0" i="1" smtClean="0">
                                  <a:latin typeface="Cambria Math" panose="02040503050406030204" pitchFamily="18" charset="0"/>
                                  <a:ea typeface="Cambria Math" panose="02040503050406030204" pitchFamily="18" charset="0"/>
                                </a:rPr>
                                <m:t>𝑗</m:t>
                              </m:r>
                            </m:sub>
                            <m:sup>
                              <m:r>
                                <a:rPr lang="en-US" sz="2000" b="0" i="1" smtClean="0">
                                  <a:latin typeface="Cambria Math" panose="02040503050406030204" pitchFamily="18" charset="0"/>
                                  <a:ea typeface="Cambria Math" panose="02040503050406030204" pitchFamily="18" charset="0"/>
                                </a:rPr>
                                <m:t>𝑡</m:t>
                              </m:r>
                              <m:r>
                                <a:rPr lang="en-US" sz="2000" b="0" i="1" smtClean="0">
                                  <a:latin typeface="Cambria Math" panose="02040503050406030204" pitchFamily="18" charset="0"/>
                                  <a:ea typeface="Cambria Math" panose="02040503050406030204" pitchFamily="18" charset="0"/>
                                </a:rPr>
                                <m:t>−1</m:t>
                              </m:r>
                            </m:sup>
                          </m:sSubSup>
                        </m:e>
                      </m:nary>
                      <m:r>
                        <a:rPr lang="en-US" sz="2000" b="0" i="1" smtClean="0">
                          <a:latin typeface="Cambria Math" panose="02040503050406030204" pitchFamily="18" charset="0"/>
                          <a:ea typeface="Cambria Math" panose="02040503050406030204" pitchFamily="18" charset="0"/>
                        </a:rPr>
                        <m:t>−</m:t>
                      </m:r>
                      <m:sSubSup>
                        <m:sSubSupPr>
                          <m:ctrlPr>
                            <a:rPr lang="en-US" sz="2000" b="0" i="1" smtClean="0">
                              <a:latin typeface="Cambria Math" panose="02040503050406030204" pitchFamily="18" charset="0"/>
                              <a:ea typeface="Cambria Math" panose="02040503050406030204" pitchFamily="18" charset="0"/>
                            </a:rPr>
                          </m:ctrlPr>
                        </m:sSubSupPr>
                        <m:e>
                          <m:r>
                            <a:rPr lang="en-US" sz="2000" b="0" i="1" smtClean="0">
                              <a:latin typeface="Cambria Math" panose="02040503050406030204" pitchFamily="18" charset="0"/>
                              <a:ea typeface="Cambria Math" panose="02040503050406030204" pitchFamily="18" charset="0"/>
                            </a:rPr>
                            <m:t>𝑝</m:t>
                          </m:r>
                        </m:e>
                        <m:sub>
                          <m:r>
                            <a:rPr lang="en-US" sz="2000" b="0" i="1" smtClean="0">
                              <a:latin typeface="Cambria Math" panose="02040503050406030204" pitchFamily="18" charset="0"/>
                              <a:ea typeface="Cambria Math" panose="02040503050406030204" pitchFamily="18" charset="0"/>
                            </a:rPr>
                            <m:t>𝑖</m:t>
                          </m:r>
                        </m:sub>
                        <m:sup>
                          <m:r>
                            <a:rPr lang="en-US" sz="2000" b="0" i="1" smtClean="0">
                              <a:latin typeface="Cambria Math" panose="02040503050406030204" pitchFamily="18" charset="0"/>
                              <a:ea typeface="Cambria Math" panose="02040503050406030204" pitchFamily="18" charset="0"/>
                            </a:rPr>
                            <m:t>𝑡</m:t>
                          </m:r>
                          <m:r>
                            <a:rPr lang="en-US" sz="2000" b="0" i="1" smtClean="0">
                              <a:latin typeface="Cambria Math" panose="02040503050406030204" pitchFamily="18" charset="0"/>
                              <a:ea typeface="Cambria Math" panose="02040503050406030204" pitchFamily="18" charset="0"/>
                            </a:rPr>
                            <m:t>−1</m:t>
                          </m:r>
                        </m:sup>
                      </m:sSubSup>
                      <m:nary>
                        <m:naryPr>
                          <m:chr m:val="∑"/>
                          <m:ctrlPr>
                            <a:rPr lang="en-US" sz="2000" b="0" i="1" smtClean="0">
                              <a:latin typeface="Cambria Math" panose="02040503050406030204" pitchFamily="18" charset="0"/>
                              <a:ea typeface="Cambria Math" panose="02040503050406030204" pitchFamily="18" charset="0"/>
                            </a:rPr>
                          </m:ctrlPr>
                        </m:naryPr>
                        <m:sub>
                          <m:r>
                            <m:rPr>
                              <m:brk m:alnAt="23"/>
                            </m:rPr>
                            <a:rPr lang="en-US" sz="2000" b="0" i="1" smtClean="0">
                              <a:latin typeface="Cambria Math" panose="02040503050406030204" pitchFamily="18" charset="0"/>
                              <a:ea typeface="Cambria Math" panose="02040503050406030204" pitchFamily="18" charset="0"/>
                            </a:rPr>
                            <m:t>𝑗</m:t>
                          </m:r>
                          <m:r>
                            <a:rPr lang="en-US" sz="2000" b="0" i="1" smtClean="0">
                              <a:latin typeface="Cambria Math" panose="02040503050406030204" pitchFamily="18" charset="0"/>
                              <a:ea typeface="Cambria Math" panose="02040503050406030204" pitchFamily="18" charset="0"/>
                            </a:rPr>
                            <m:t>=1, </m:t>
                          </m:r>
                          <m:r>
                            <a:rPr lang="en-US" sz="2000" b="0" i="1" smtClean="0">
                              <a:latin typeface="Cambria Math" panose="02040503050406030204" pitchFamily="18" charset="0"/>
                              <a:ea typeface="Cambria Math" panose="02040503050406030204" pitchFamily="18" charset="0"/>
                            </a:rPr>
                            <m:t>𝑗</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𝑖</m:t>
                          </m:r>
                        </m:sub>
                        <m:sup>
                          <m:r>
                            <a:rPr lang="en-US" sz="2000" b="0" i="1" smtClean="0">
                              <a:latin typeface="Cambria Math" panose="02040503050406030204" pitchFamily="18" charset="0"/>
                              <a:ea typeface="Cambria Math" panose="02040503050406030204" pitchFamily="18" charset="0"/>
                            </a:rPr>
                            <m:t>𝑘</m:t>
                          </m:r>
                        </m:sup>
                        <m:e>
                          <m:nary>
                            <m:naryPr>
                              <m:chr m:val="∑"/>
                              <m:ctrlPr>
                                <a:rPr lang="en-US" sz="2000" b="0" i="1" smtClean="0">
                                  <a:latin typeface="Cambria Math" panose="02040503050406030204" pitchFamily="18" charset="0"/>
                                  <a:ea typeface="Cambria Math" panose="02040503050406030204" pitchFamily="18" charset="0"/>
                                </a:rPr>
                              </m:ctrlPr>
                            </m:naryPr>
                            <m:sub>
                              <m:r>
                                <m:rPr>
                                  <m:brk m:alnAt="23"/>
                                </m:rPr>
                                <a:rPr lang="en-US" sz="2000" b="0" i="1" smtClean="0">
                                  <a:latin typeface="Cambria Math" panose="02040503050406030204" pitchFamily="18" charset="0"/>
                                  <a:ea typeface="Cambria Math" panose="02040503050406030204" pitchFamily="18" charset="0"/>
                                </a:rPr>
                                <m:t>𝑔</m:t>
                              </m:r>
                              <m:r>
                                <a:rPr lang="en-US" sz="2000" b="0" i="1" smtClean="0">
                                  <a:latin typeface="Cambria Math" panose="02040503050406030204" pitchFamily="18" charset="0"/>
                                  <a:ea typeface="Cambria Math" panose="02040503050406030204" pitchFamily="18" charset="0"/>
                                </a:rPr>
                                <m:t>=1</m:t>
                              </m:r>
                            </m:sub>
                            <m:sup>
                              <m:r>
                                <a:rPr lang="en-US" sz="2000" b="0" i="1" smtClean="0">
                                  <a:latin typeface="Cambria Math" panose="02040503050406030204" pitchFamily="18" charset="0"/>
                                  <a:ea typeface="Cambria Math" panose="02040503050406030204" pitchFamily="18" charset="0"/>
                                </a:rPr>
                                <m:t>𝑛</m:t>
                              </m:r>
                            </m:sup>
                            <m:e>
                              <m:sSub>
                                <m:sSubPr>
                                  <m:ctrlPr>
                                    <a:rPr lang="en-US" sz="2000" b="0" i="1" smtClean="0">
                                      <a:latin typeface="Cambria Math" panose="02040503050406030204" pitchFamily="18" charset="0"/>
                                      <a:ea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𝛽</m:t>
                                  </m:r>
                                </m:e>
                                <m:sub>
                                  <m:r>
                                    <a:rPr lang="en-US" sz="2000" b="0" i="1" smtClean="0">
                                      <a:latin typeface="Cambria Math" panose="02040503050406030204" pitchFamily="18" charset="0"/>
                                      <a:ea typeface="Cambria Math" panose="02040503050406030204" pitchFamily="18" charset="0"/>
                                    </a:rPr>
                                    <m:t>𝑗</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𝑖</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𝑔</m:t>
                                  </m:r>
                                </m:sub>
                              </m:sSub>
                              <m:sSubSup>
                                <m:sSubSupPr>
                                  <m:ctrlPr>
                                    <a:rPr lang="en-US" sz="2000" b="0" i="1" smtClean="0">
                                      <a:latin typeface="Cambria Math" panose="02040503050406030204" pitchFamily="18" charset="0"/>
                                      <a:ea typeface="Cambria Math" panose="02040503050406030204" pitchFamily="18" charset="0"/>
                                    </a:rPr>
                                  </m:ctrlPr>
                                </m:sSubSupPr>
                                <m:e>
                                  <m:r>
                                    <a:rPr lang="en-US" sz="2000" b="0" i="1" smtClean="0">
                                      <a:latin typeface="Cambria Math" panose="02040503050406030204" pitchFamily="18" charset="0"/>
                                      <a:ea typeface="Cambria Math" panose="02040503050406030204" pitchFamily="18" charset="0"/>
                                    </a:rPr>
                                    <m:t>𝑚</m:t>
                                  </m:r>
                                </m:e>
                                <m:sub>
                                  <m:r>
                                    <a:rPr lang="en-US" sz="2000" b="0" i="1" smtClean="0">
                                      <a:latin typeface="Cambria Math" panose="02040503050406030204" pitchFamily="18" charset="0"/>
                                      <a:ea typeface="Cambria Math" panose="02040503050406030204" pitchFamily="18" charset="0"/>
                                    </a:rPr>
                                    <m:t>𝑗</m:t>
                                  </m:r>
                                  <m:r>
                                    <a:rPr lang="en-US" sz="2000" b="0" i="1" smtClean="0">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𝑔</m:t>
                                  </m:r>
                                </m:sub>
                                <m:sup>
                                  <m:r>
                                    <a:rPr lang="en-US" sz="2000" b="0" i="1" smtClean="0">
                                      <a:latin typeface="Cambria Math" panose="02040503050406030204" pitchFamily="18" charset="0"/>
                                      <a:ea typeface="Cambria Math" panose="02040503050406030204" pitchFamily="18" charset="0"/>
                                    </a:rPr>
                                    <m:t>𝑡</m:t>
                                  </m:r>
                                  <m:r>
                                    <a:rPr lang="en-US" sz="2000" b="0" i="1" smtClean="0">
                                      <a:latin typeface="Cambria Math" panose="02040503050406030204" pitchFamily="18" charset="0"/>
                                      <a:ea typeface="Cambria Math" panose="02040503050406030204" pitchFamily="18" charset="0"/>
                                    </a:rPr>
                                    <m:t>−1</m:t>
                                  </m:r>
                                </m:sup>
                              </m:sSubSup>
                            </m:e>
                          </m:nary>
                        </m:e>
                      </m:nary>
                    </m:oMath>
                  </m:oMathPara>
                </a14:m>
                <a:endParaRPr lang="en-US" sz="1600" dirty="0"/>
              </a:p>
            </p:txBody>
          </p:sp>
        </mc:Choice>
        <mc:Fallback xmlns="">
          <p:sp>
            <p:nvSpPr>
              <p:cNvPr id="18" name="TextBox 17"/>
              <p:cNvSpPr txBox="1">
                <a:spLocks noRot="1" noChangeAspect="1" noMove="1" noResize="1" noEditPoints="1" noAdjustHandles="1" noChangeArrowheads="1" noChangeShapeType="1" noTextEdit="1"/>
              </p:cNvSpPr>
              <p:nvPr/>
            </p:nvSpPr>
            <p:spPr>
              <a:xfrm>
                <a:off x="518656" y="4359640"/>
                <a:ext cx="7267502" cy="906787"/>
              </a:xfrm>
              <a:prstGeom prst="rect">
                <a:avLst/>
              </a:prstGeom>
              <a:blipFill rotWithShape="0">
                <a:blip r:embed="rId3"/>
                <a:stretch>
                  <a:fillRect/>
                </a:stretch>
              </a:blipFill>
            </p:spPr>
            <p:txBody>
              <a:bodyPr/>
              <a:lstStyle/>
              <a:p>
                <a:r>
                  <a:rPr lang="en-US">
                    <a:noFill/>
                  </a:rPr>
                  <a:t> </a:t>
                </a:r>
              </a:p>
            </p:txBody>
          </p:sp>
        </mc:Fallback>
      </mc:AlternateContent>
      <p:sp>
        <p:nvSpPr>
          <p:cNvPr id="5" name="Rectangle 4"/>
          <p:cNvSpPr/>
          <p:nvPr/>
        </p:nvSpPr>
        <p:spPr>
          <a:xfrm>
            <a:off x="4983124" y="4223961"/>
            <a:ext cx="2803034" cy="1246306"/>
          </a:xfrm>
          <a:prstGeom prst="rect">
            <a:avLst/>
          </a:prstGeom>
          <a:noFill/>
          <a:ln w="57150">
            <a:solidFill>
              <a:srgbClr val="7C85F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a:off x="2109197" y="4223962"/>
            <a:ext cx="2567355" cy="1225114"/>
          </a:xfrm>
          <a:prstGeom prst="rect">
            <a:avLst/>
          </a:prstGeom>
          <a:noFill/>
          <a:ln w="57150">
            <a:solidFill>
              <a:srgbClr val="7C85F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697665" y="800353"/>
            <a:ext cx="8523615" cy="1446550"/>
          </a:xfrm>
          <a:prstGeom prst="rect">
            <a:avLst/>
          </a:prstGeom>
        </p:spPr>
        <p:txBody>
          <a:bodyPr wrap="none">
            <a:spAutoFit/>
          </a:bodyPr>
          <a:lstStyle/>
          <a:p>
            <a:r>
              <a:rPr lang="en-US" sz="3200" b="1" dirty="0" smtClean="0">
                <a:latin typeface="Josefin Sans" pitchFamily="2" charset="0"/>
                <a:ea typeface="Josefin Sans" pitchFamily="2" charset="0"/>
              </a:rPr>
              <a:t>The Extended Topic </a:t>
            </a:r>
            <a:r>
              <a:rPr lang="en-US" sz="3200" b="1" dirty="0">
                <a:latin typeface="Josefin Sans" pitchFamily="2" charset="0"/>
                <a:ea typeface="Josefin Sans" pitchFamily="2" charset="0"/>
              </a:rPr>
              <a:t>C</a:t>
            </a:r>
            <a:r>
              <a:rPr lang="en-US" sz="3200" b="1" dirty="0" smtClean="0">
                <a:latin typeface="Josefin Sans" pitchFamily="2" charset="0"/>
                <a:ea typeface="Josefin Sans" pitchFamily="2" charset="0"/>
              </a:rPr>
              <a:t>ompetition Model:</a:t>
            </a:r>
            <a:endParaRPr lang="en-US" sz="2800" b="1" dirty="0" smtClean="0">
              <a:latin typeface="Josefin Sans" pitchFamily="2" charset="0"/>
              <a:ea typeface="Josefin Sans" pitchFamily="2" charset="0"/>
            </a:endParaRPr>
          </a:p>
          <a:p>
            <a:r>
              <a:rPr lang="en-US" sz="2800" dirty="0">
                <a:latin typeface="Josefin Sans" pitchFamily="2" charset="0"/>
                <a:ea typeface="Josefin Sans" pitchFamily="2" charset="0"/>
              </a:rPr>
              <a:t>	</a:t>
            </a:r>
            <a:r>
              <a:rPr lang="en-US" sz="2800" b="1" dirty="0" smtClean="0">
                <a:ea typeface="Josefin Sans" pitchFamily="2" charset="0"/>
              </a:rPr>
              <a:t>Two step </a:t>
            </a:r>
            <a:r>
              <a:rPr lang="en-US" sz="2800" dirty="0" smtClean="0">
                <a:ea typeface="Josefin Sans" pitchFamily="2" charset="0"/>
              </a:rPr>
              <a:t>information flow</a:t>
            </a:r>
          </a:p>
          <a:p>
            <a:r>
              <a:rPr lang="en-US" sz="2800" dirty="0">
                <a:ea typeface="Josefin Sans" pitchFamily="2" charset="0"/>
              </a:rPr>
              <a:t>	</a:t>
            </a:r>
            <a:r>
              <a:rPr lang="en-US" sz="2800" b="1" dirty="0">
                <a:ea typeface="Josefin Sans" pitchFamily="2" charset="0"/>
              </a:rPr>
              <a:t>H</a:t>
            </a:r>
            <a:r>
              <a:rPr lang="en-US" sz="2800" b="1" dirty="0" smtClean="0">
                <a:ea typeface="Josefin Sans" pitchFamily="2" charset="0"/>
              </a:rPr>
              <a:t>eterogeneous </a:t>
            </a:r>
            <a:r>
              <a:rPr lang="en-US" sz="2800" dirty="0" smtClean="0">
                <a:ea typeface="Josefin Sans" pitchFamily="2" charset="0"/>
              </a:rPr>
              <a:t>influence (news media, grassroots</a:t>
            </a:r>
            <a:r>
              <a:rPr lang="en-US" sz="2800" dirty="0" smtClean="0">
                <a:latin typeface="+mj-lt"/>
                <a:ea typeface="Josefin Sans" pitchFamily="2" charset="0"/>
              </a:rPr>
              <a:t>)</a:t>
            </a:r>
            <a:endParaRPr lang="en-US" sz="2800" dirty="0">
              <a:latin typeface="+mj-lt"/>
              <a:ea typeface="Josefin Sans" pitchFamily="2" charset="0"/>
            </a:endParaRPr>
          </a:p>
        </p:txBody>
      </p:sp>
      <p:sp>
        <p:nvSpPr>
          <p:cNvPr id="8" name="TextBox 7"/>
          <p:cNvSpPr txBox="1"/>
          <p:nvPr/>
        </p:nvSpPr>
        <p:spPr>
          <a:xfrm>
            <a:off x="4982293" y="5470267"/>
            <a:ext cx="2492107"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d</a:t>
            </a:r>
            <a:r>
              <a:rPr lang="en-US" sz="2400" dirty="0" smtClean="0">
                <a:latin typeface="Arial" panose="020B0604020202020204" pitchFamily="34" charset="0"/>
                <a:cs typeface="Arial" panose="020B0604020202020204" pitchFamily="34" charset="0"/>
              </a:rPr>
              <a:t>istraction effect</a:t>
            </a:r>
            <a:endParaRPr lang="en-US" sz="2400" dirty="0">
              <a:latin typeface="Arial" panose="020B0604020202020204" pitchFamily="34" charset="0"/>
              <a:cs typeface="Arial" panose="020B0604020202020204" pitchFamily="34" charset="0"/>
            </a:endParaRPr>
          </a:p>
        </p:txBody>
      </p:sp>
      <p:sp>
        <p:nvSpPr>
          <p:cNvPr id="9" name="TextBox 8"/>
          <p:cNvSpPr txBox="1"/>
          <p:nvPr/>
        </p:nvSpPr>
        <p:spPr>
          <a:xfrm>
            <a:off x="2109197" y="5452415"/>
            <a:ext cx="2492107"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r</a:t>
            </a:r>
            <a:r>
              <a:rPr lang="en-US" sz="2400" dirty="0" smtClean="0">
                <a:latin typeface="Arial" panose="020B0604020202020204" pitchFamily="34" charset="0"/>
                <a:cs typeface="Arial" panose="020B0604020202020204" pitchFamily="34" charset="0"/>
              </a:rPr>
              <a:t>ecruiting effect</a:t>
            </a:r>
            <a:endParaRPr lang="en-US" sz="24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CBD5DA4C-FF6E-4E05-9BF1-76A164890C4E}" type="slidenum">
              <a:rPr lang="en-US" smtClean="0"/>
              <a:t>16</a:t>
            </a:fld>
            <a:endParaRPr lang="en-US" dirty="0"/>
          </a:p>
        </p:txBody>
      </p:sp>
      <p:pic>
        <p:nvPicPr>
          <p:cNvPr id="11" name="Picture 10"/>
          <p:cNvPicPr>
            <a:picLocks noChangeAspect="1"/>
          </p:cNvPicPr>
          <p:nvPr/>
        </p:nvPicPr>
        <p:blipFill>
          <a:blip r:embed="rId4"/>
          <a:stretch>
            <a:fillRect/>
          </a:stretch>
        </p:blipFill>
        <p:spPr>
          <a:xfrm>
            <a:off x="3717253" y="2311393"/>
            <a:ext cx="4241677" cy="1806819"/>
          </a:xfrm>
          <a:prstGeom prst="rect">
            <a:avLst/>
          </a:prstGeom>
        </p:spPr>
      </p:pic>
      <mc:AlternateContent xmlns:mc="http://schemas.openxmlformats.org/markup-compatibility/2006" xmlns:a14="http://schemas.microsoft.com/office/drawing/2010/main">
        <mc:Choice Requires="a14">
          <p:sp>
            <p:nvSpPr>
              <p:cNvPr id="12" name="Rectangle 11"/>
              <p:cNvSpPr/>
              <p:nvPr/>
            </p:nvSpPr>
            <p:spPr>
              <a:xfrm>
                <a:off x="7958930" y="4269938"/>
                <a:ext cx="3696333" cy="1200329"/>
              </a:xfrm>
              <a:prstGeom prst="rect">
                <a:avLst/>
              </a:prstGeom>
            </p:spPr>
            <p:txBody>
              <a:bodyPr wrap="none">
                <a:spAutoFit/>
              </a:bodyPr>
              <a:lstStyle/>
              <a:p>
                <a:r>
                  <a:rPr lang="en-US" sz="2400" dirty="0" smtClean="0">
                    <a:ea typeface="Josefin Sans" pitchFamily="2" charset="0"/>
                  </a:rPr>
                  <a:t>Topic competiveness</a:t>
                </a:r>
              </a:p>
              <a:p>
                <a:r>
                  <a:rPr lang="en-US" sz="2400" dirty="0" smtClean="0">
                    <a:ea typeface="Josefin Sans" pitchFamily="2" charset="0"/>
                  </a:rPr>
                  <a:t>&amp; </a:t>
                </a:r>
                <a:r>
                  <a:rPr lang="en-US" sz="2400" dirty="0">
                    <a:ea typeface="Josefin Sans" pitchFamily="2" charset="0"/>
                  </a:rPr>
                  <a:t>o</a:t>
                </a:r>
                <a:r>
                  <a:rPr lang="en-US" sz="2400" dirty="0" smtClean="0">
                    <a:ea typeface="Josefin Sans" pitchFamily="2" charset="0"/>
                  </a:rPr>
                  <a:t>pinion leader’s influence</a:t>
                </a:r>
                <a:endParaRPr lang="en-US" sz="2400" dirty="0">
                  <a:ea typeface="Josefin Sans" pitchFamily="2" charset="0"/>
                </a:endParaRPr>
              </a:p>
              <a:p>
                <a:r>
                  <a:rPr lang="en-US" sz="2400" dirty="0" smtClean="0">
                    <a:ea typeface="Josefin Sans" pitchFamily="2" charset="0"/>
                  </a:rPr>
                  <a:t>through </a:t>
                </a:r>
                <a14:m>
                  <m:oMath xmlns:m="http://schemas.openxmlformats.org/officeDocument/2006/math">
                    <m:sSup>
                      <m:sSupPr>
                        <m:ctrlPr>
                          <a:rPr lang="en-US" sz="2400" i="1">
                            <a:latin typeface="Cambria Math" panose="02040503050406030204" pitchFamily="18" charset="0"/>
                            <a:ea typeface="Josefin Sans" pitchFamily="2" charset="0"/>
                          </a:rPr>
                        </m:ctrlPr>
                      </m:sSupPr>
                      <m:e>
                        <m:r>
                          <a:rPr lang="en-US" sz="2400" i="1">
                            <a:latin typeface="Cambria Math" panose="02040503050406030204" pitchFamily="18" charset="0"/>
                            <a:ea typeface="Josefin Sans" pitchFamily="2" charset="0"/>
                          </a:rPr>
                          <m:t>𝑅</m:t>
                        </m:r>
                      </m:e>
                      <m:sup>
                        <m:r>
                          <a:rPr lang="en-US" sz="2400" i="1">
                            <a:latin typeface="Cambria Math" panose="02040503050406030204" pitchFamily="18" charset="0"/>
                            <a:ea typeface="Josefin Sans" pitchFamily="2" charset="0"/>
                          </a:rPr>
                          <m:t>2</m:t>
                        </m:r>
                      </m:sup>
                    </m:sSup>
                  </m:oMath>
                </a14:m>
                <a:r>
                  <a:rPr lang="en-US" sz="2400" dirty="0">
                    <a:ea typeface="Josefin Sans" pitchFamily="2" charset="0"/>
                  </a:rPr>
                  <a:t> </a:t>
                </a:r>
                <a:r>
                  <a:rPr lang="en-US" sz="2400" dirty="0" smtClean="0">
                    <a:ea typeface="Josefin Sans" pitchFamily="2" charset="0"/>
                  </a:rPr>
                  <a:t>decomposition</a:t>
                </a:r>
              </a:p>
            </p:txBody>
          </p:sp>
        </mc:Choice>
        <mc:Fallback xmlns="">
          <p:sp>
            <p:nvSpPr>
              <p:cNvPr id="12" name="Rectangle 11"/>
              <p:cNvSpPr>
                <a:spLocks noRot="1" noChangeAspect="1" noMove="1" noResize="1" noEditPoints="1" noAdjustHandles="1" noChangeArrowheads="1" noChangeShapeType="1" noTextEdit="1"/>
              </p:cNvSpPr>
              <p:nvPr/>
            </p:nvSpPr>
            <p:spPr>
              <a:xfrm>
                <a:off x="7958930" y="4269938"/>
                <a:ext cx="3696333" cy="1200329"/>
              </a:xfrm>
              <a:prstGeom prst="rect">
                <a:avLst/>
              </a:prstGeom>
              <a:blipFill rotWithShape="0">
                <a:blip r:embed="rId5"/>
                <a:stretch>
                  <a:fillRect l="-2640" t="-4061" r="-1155" b="-10660"/>
                </a:stretch>
              </a:blipFill>
            </p:spPr>
            <p:txBody>
              <a:bodyPr/>
              <a:lstStyle/>
              <a:p>
                <a:r>
                  <a:rPr lang="en-US">
                    <a:noFill/>
                  </a:rPr>
                  <a:t> </a:t>
                </a:r>
              </a:p>
            </p:txBody>
          </p:sp>
        </mc:Fallback>
      </mc:AlternateContent>
    </p:spTree>
    <p:extLst>
      <p:ext uri="{BB962C8B-B14F-4D97-AF65-F5344CB8AC3E}">
        <p14:creationId xmlns:p14="http://schemas.microsoft.com/office/powerpoint/2010/main" val="77608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4" name="TextBox 3"/>
              <p:cNvSpPr txBox="1"/>
              <p:nvPr/>
            </p:nvSpPr>
            <p:spPr>
              <a:xfrm>
                <a:off x="5367453" y="3715553"/>
                <a:ext cx="4573948" cy="746936"/>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func>
                        <m:funcPr>
                          <m:ctrlPr>
                            <a:rPr lang="en-US" sz="2000" b="0" i="1" smtClean="0">
                              <a:latin typeface="Cambria Math" panose="02040503050406030204" pitchFamily="18" charset="0"/>
                            </a:rPr>
                          </m:ctrlPr>
                        </m:funcPr>
                        <m:fName>
                          <m:r>
                            <m:rPr>
                              <m:sty m:val="p"/>
                            </m:rPr>
                            <a:rPr lang="en-US" sz="2000" b="0" i="0" smtClean="0">
                              <a:latin typeface="Cambria Math" panose="02040503050406030204" pitchFamily="18" charset="0"/>
                            </a:rPr>
                            <m:t>min</m:t>
                          </m:r>
                        </m:fName>
                        <m:e>
                          <m:nary>
                            <m:naryPr>
                              <m:chr m:val="∑"/>
                              <m:supHide m:val="on"/>
                              <m:ctrlPr>
                                <a:rPr lang="en-US" sz="2000" b="0" i="1" smtClean="0">
                                  <a:latin typeface="Cambria Math" panose="02040503050406030204" pitchFamily="18" charset="0"/>
                                </a:rPr>
                              </m:ctrlPr>
                            </m:naryPr>
                            <m:sub>
                              <m:r>
                                <m:rPr>
                                  <m:brk m:alnAt="7"/>
                                </m:rPr>
                                <a:rPr lang="en-US" sz="2000" b="0" i="1" smtClean="0">
                                  <a:latin typeface="Cambria Math" panose="02040503050406030204" pitchFamily="18" charset="0"/>
                                </a:rPr>
                                <m:t>𝑙</m:t>
                              </m:r>
                            </m:sub>
                            <m:sup/>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ea typeface="Cambria Math" panose="02040503050406030204" pitchFamily="18" charset="0"/>
                                    </a:rPr>
                                    <m:t>𝜔</m:t>
                                  </m:r>
                                </m:e>
                                <m:sub>
                                  <m:r>
                                    <a:rPr lang="en-US" sz="2000" b="0" i="1" smtClean="0">
                                      <a:latin typeface="Cambria Math" panose="02040503050406030204" pitchFamily="18" charset="0"/>
                                    </a:rPr>
                                    <m:t>𝑙</m:t>
                                  </m:r>
                                </m:sub>
                              </m:sSub>
                              <m:sSup>
                                <m:sSupPr>
                                  <m:ctrlPr>
                                    <a:rPr lang="en-US" sz="2000" b="0" i="1" smtClean="0">
                                      <a:latin typeface="Cambria Math" panose="02040503050406030204" pitchFamily="18" charset="0"/>
                                    </a:rPr>
                                  </m:ctrlPr>
                                </m:sSupPr>
                                <m:e>
                                  <m:d>
                                    <m:dPr>
                                      <m:begChr m:val="‖"/>
                                      <m:endChr m:val="‖"/>
                                      <m:ctrlPr>
                                        <a:rPr lang="en-US" sz="2000" b="0" i="1" smtClean="0">
                                          <a:latin typeface="Cambria Math" panose="02040503050406030204" pitchFamily="18" charset="0"/>
                                        </a:rPr>
                                      </m:ctrlPr>
                                    </m:dPr>
                                    <m:e>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𝑚</m:t>
                                          </m:r>
                                        </m:e>
                                        <m:sub>
                                          <m:r>
                                            <a:rPr lang="en-US" sz="2000" b="0" i="1" smtClean="0">
                                              <a:latin typeface="Cambria Math" panose="02040503050406030204" pitchFamily="18" charset="0"/>
                                            </a:rPr>
                                            <m:t>𝑙</m:t>
                                          </m:r>
                                        </m:sub>
                                        <m:sup>
                                          <m:r>
                                            <a:rPr lang="en-US" sz="2000" b="0" i="1" smtClean="0">
                                              <a:latin typeface="Cambria Math" panose="02040503050406030204" pitchFamily="18" charset="0"/>
                                            </a:rPr>
                                            <m:t>𝑡</m:t>
                                          </m:r>
                                          <m:r>
                                            <a:rPr lang="en-US" sz="2000" b="0" i="1" smtClean="0">
                                              <a:latin typeface="Cambria Math" panose="02040503050406030204" pitchFamily="18" charset="0"/>
                                            </a:rPr>
                                            <m:t>−1</m:t>
                                          </m:r>
                                        </m:sup>
                                      </m:sSubSup>
                                      <m:r>
                                        <a:rPr lang="en-US" sz="2000" b="0" i="1" smtClean="0">
                                          <a:latin typeface="Cambria Math" panose="02040503050406030204" pitchFamily="18" charset="0"/>
                                        </a:rPr>
                                        <m:t>𝐴</m:t>
                                      </m:r>
                                      <m:r>
                                        <a:rPr lang="en-US" sz="2000" b="0" i="1" smtClean="0">
                                          <a:latin typeface="Cambria Math" panose="02040503050406030204" pitchFamily="18" charset="0"/>
                                        </a:rPr>
                                        <m:t>−</m:t>
                                      </m:r>
                                      <m:sSubSup>
                                        <m:sSubSupPr>
                                          <m:ctrlPr>
                                            <a:rPr lang="en-US" sz="2000" b="0" i="1" smtClean="0">
                                              <a:latin typeface="Cambria Math" panose="02040503050406030204" pitchFamily="18" charset="0"/>
                                            </a:rPr>
                                          </m:ctrlPr>
                                        </m:sSubSupPr>
                                        <m:e>
                                          <m:r>
                                            <a:rPr lang="en-US" sz="2000" b="0" i="1" smtClean="0">
                                              <a:latin typeface="Cambria Math" panose="02040503050406030204" pitchFamily="18" charset="0"/>
                                            </a:rPr>
                                            <m:t>𝑚</m:t>
                                          </m:r>
                                        </m:e>
                                        <m:sub>
                                          <m:r>
                                            <a:rPr lang="en-US" sz="2000" b="0" i="1" smtClean="0">
                                              <a:latin typeface="Cambria Math" panose="02040503050406030204" pitchFamily="18" charset="0"/>
                                            </a:rPr>
                                            <m:t>𝑙</m:t>
                                          </m:r>
                                        </m:sub>
                                        <m:sup>
                                          <m:r>
                                            <a:rPr lang="en-US" sz="2000" b="0" i="1" smtClean="0">
                                              <a:latin typeface="Cambria Math" panose="02040503050406030204" pitchFamily="18" charset="0"/>
                                            </a:rPr>
                                            <m:t>𝑡</m:t>
                                          </m:r>
                                        </m:sup>
                                      </m:sSubSup>
                                    </m:e>
                                  </m:d>
                                </m:e>
                                <m:sup>
                                  <m:r>
                                    <a:rPr lang="en-US" sz="2000" b="0" i="1" smtClean="0">
                                      <a:latin typeface="Cambria Math" panose="02040503050406030204" pitchFamily="18" charset="0"/>
                                    </a:rPr>
                                    <m:t>2</m:t>
                                  </m:r>
                                </m:sup>
                              </m:sSup>
                            </m:e>
                          </m:nary>
                        </m:e>
                      </m:func>
                    </m:oMath>
                  </m:oMathPara>
                </a14:m>
                <a:endParaRPr lang="en-US" sz="2000" dirty="0"/>
              </a:p>
            </p:txBody>
          </p:sp>
        </mc:Choice>
        <mc:Fallback xmlns="">
          <p:sp>
            <p:nvSpPr>
              <p:cNvPr id="4" name="TextBox 3"/>
              <p:cNvSpPr txBox="1">
                <a:spLocks noRot="1" noChangeAspect="1" noMove="1" noResize="1" noEditPoints="1" noAdjustHandles="1" noChangeArrowheads="1" noChangeShapeType="1" noTextEdit="1"/>
              </p:cNvSpPr>
              <p:nvPr/>
            </p:nvSpPr>
            <p:spPr>
              <a:xfrm>
                <a:off x="5367453" y="3715553"/>
                <a:ext cx="4573948" cy="746936"/>
              </a:xfrm>
              <a:prstGeom prst="rect">
                <a:avLst/>
              </a:prstGeom>
              <a:blipFill rotWithShape="0">
                <a:blip r:embed="rId3"/>
                <a:stretch>
                  <a:fillRect/>
                </a:stretch>
              </a:blipFill>
            </p:spPr>
            <p:txBody>
              <a:bodyPr/>
              <a:lstStyle/>
              <a:p>
                <a:r>
                  <a:rPr lang="en-US">
                    <a:noFill/>
                  </a:rPr>
                  <a:t> </a:t>
                </a:r>
              </a:p>
            </p:txBody>
          </p:sp>
        </mc:Fallback>
      </mc:AlternateContent>
      <p:sp>
        <p:nvSpPr>
          <p:cNvPr id="7" name="Title 1"/>
          <p:cNvSpPr txBox="1">
            <a:spLocks/>
          </p:cNvSpPr>
          <p:nvPr/>
        </p:nvSpPr>
        <p:spPr>
          <a:xfrm>
            <a:off x="533400" y="5931932"/>
            <a:ext cx="11389894" cy="6203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lumMod val="85000"/>
                  </a:schemeClr>
                </a:solidFill>
                <a:latin typeface="Josefin Sans" pitchFamily="2" charset="0"/>
                <a:ea typeface="Josefin Sans" pitchFamily="2" charset="0"/>
              </a:rPr>
              <a:t>INTRO / SYSTEM / </a:t>
            </a:r>
            <a:r>
              <a:rPr lang="en-US" sz="3600" b="1" dirty="0">
                <a:solidFill>
                  <a:schemeClr val="tx1">
                    <a:lumMod val="65000"/>
                    <a:lumOff val="35000"/>
                  </a:schemeClr>
                </a:solidFill>
                <a:latin typeface="Josefin Sans" pitchFamily="2" charset="0"/>
                <a:ea typeface="Josefin Sans" pitchFamily="2" charset="0"/>
              </a:rPr>
              <a:t>MODEL </a:t>
            </a:r>
            <a:r>
              <a:rPr lang="en-US" sz="3600" b="1" dirty="0" smtClean="0">
                <a:solidFill>
                  <a:schemeClr val="bg1">
                    <a:lumMod val="85000"/>
                  </a:schemeClr>
                </a:solidFill>
                <a:latin typeface="Josefin Sans" pitchFamily="2" charset="0"/>
                <a:ea typeface="Josefin Sans" pitchFamily="2" charset="0"/>
              </a:rPr>
              <a:t>/ DESIGN / CASE STUDY  </a:t>
            </a:r>
            <a:endParaRPr lang="en-US" sz="3600" b="1" dirty="0">
              <a:solidFill>
                <a:schemeClr val="bg1">
                  <a:lumMod val="85000"/>
                </a:schemeClr>
              </a:solidFill>
              <a:latin typeface="Josefin Sans" pitchFamily="2" charset="0"/>
              <a:ea typeface="Josefin Sans" pitchFamily="2" charset="0"/>
            </a:endParaRPr>
          </a:p>
        </p:txBody>
      </p:sp>
      <mc:AlternateContent xmlns:mc="http://schemas.openxmlformats.org/markup-compatibility/2006" xmlns:a14="http://schemas.microsoft.com/office/drawing/2010/main">
        <mc:Choice Requires="a14">
          <p:sp>
            <p:nvSpPr>
              <p:cNvPr id="5" name="TextBox 4"/>
              <p:cNvSpPr txBox="1"/>
              <p:nvPr/>
            </p:nvSpPr>
            <p:spPr>
              <a:xfrm>
                <a:off x="5034944" y="4567942"/>
                <a:ext cx="5238966" cy="906530"/>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2000" b="0" i="1" smtClean="0">
                          <a:latin typeface="Cambria Math" panose="02040503050406030204" pitchFamily="18" charset="0"/>
                        </a:rPr>
                        <m:t>𝑠𝑢𝑏𝑗𝑒𝑐𝑡</m:t>
                      </m:r>
                      <m:r>
                        <a:rPr lang="en-US" sz="2000" b="0" i="1" smtClean="0">
                          <a:latin typeface="Cambria Math" panose="02040503050406030204" pitchFamily="18" charset="0"/>
                        </a:rPr>
                        <m:t> </m:t>
                      </m:r>
                      <m:r>
                        <a:rPr lang="en-US" sz="2000" b="0" i="1" smtClean="0">
                          <a:latin typeface="Cambria Math" panose="02040503050406030204" pitchFamily="18" charset="0"/>
                        </a:rPr>
                        <m:t>𝑡𝑜</m:t>
                      </m:r>
                      <m:r>
                        <a:rPr lang="en-US" sz="2000" b="0" i="1" smtClean="0">
                          <a:latin typeface="Cambria Math" panose="02040503050406030204" pitchFamily="18" charset="0"/>
                        </a:rPr>
                        <m:t> : </m:t>
                      </m:r>
                      <m:nary>
                        <m:naryPr>
                          <m:chr m:val="∑"/>
                          <m:ctrlPr>
                            <a:rPr lang="en-US" sz="2000" b="0" i="1" smtClean="0">
                              <a:latin typeface="Cambria Math" panose="02040503050406030204" pitchFamily="18" charset="0"/>
                            </a:rPr>
                          </m:ctrlPr>
                        </m:naryPr>
                        <m:sub>
                          <m:r>
                            <m:rPr>
                              <m:brk m:alnAt="23"/>
                            </m:rPr>
                            <a:rPr lang="en-US" sz="2000" b="0" i="1" smtClean="0">
                              <a:latin typeface="Cambria Math" panose="02040503050406030204" pitchFamily="18" charset="0"/>
                            </a:rPr>
                            <m:t>𝑗</m:t>
                          </m:r>
                          <m:r>
                            <a:rPr lang="en-US" sz="2000" b="0" i="1" smtClean="0">
                              <a:latin typeface="Cambria Math" panose="02040503050406030204" pitchFamily="18" charset="0"/>
                            </a:rPr>
                            <m:t>=1</m:t>
                          </m:r>
                        </m:sub>
                        <m:sup>
                          <m:r>
                            <a:rPr lang="en-US" sz="2000" b="0" i="1" smtClean="0">
                              <a:latin typeface="Cambria Math" panose="02040503050406030204" pitchFamily="18" charset="0"/>
                            </a:rPr>
                            <m:t>𝑘</m:t>
                          </m:r>
                        </m:sup>
                        <m:e>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𝑖𝑗</m:t>
                              </m:r>
                            </m:sub>
                          </m:sSub>
                        </m:e>
                      </m:nary>
                      <m:r>
                        <a:rPr lang="en-US" sz="2000" b="0" i="1" smtClean="0">
                          <a:latin typeface="Cambria Math" panose="02040503050406030204" pitchFamily="18" charset="0"/>
                        </a:rPr>
                        <m:t>=1 </m:t>
                      </m:r>
                      <m:r>
                        <a:rPr lang="en-US" sz="2000" b="0" i="1" smtClean="0">
                          <a:latin typeface="Cambria Math" panose="02040503050406030204" pitchFamily="18" charset="0"/>
                        </a:rPr>
                        <m:t>𝑎𝑛𝑑</m:t>
                      </m:r>
                      <m:r>
                        <a:rPr lang="en-US" sz="2000" b="0" i="1" smtClean="0">
                          <a:latin typeface="Cambria Math" panose="02040503050406030204" pitchFamily="18" charset="0"/>
                        </a:rPr>
                        <m:t> </m:t>
                      </m:r>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𝑎</m:t>
                          </m:r>
                        </m:e>
                        <m:sub>
                          <m:r>
                            <a:rPr lang="en-US" sz="2000" b="0" i="1" smtClean="0">
                              <a:latin typeface="Cambria Math" panose="02040503050406030204" pitchFamily="18" charset="0"/>
                            </a:rPr>
                            <m:t>𝑖𝑗</m:t>
                          </m:r>
                        </m:sub>
                      </m:sSub>
                      <m:r>
                        <a:rPr lang="en-US" sz="2000" i="1">
                          <a:latin typeface="Cambria Math" panose="02040503050406030204" pitchFamily="18" charset="0"/>
                          <a:ea typeface="Cambria Math" panose="02040503050406030204" pitchFamily="18" charset="0"/>
                        </a:rPr>
                        <m:t>≥</m:t>
                      </m:r>
                      <m:r>
                        <a:rPr lang="en-US" sz="2000" b="0" i="1" smtClean="0">
                          <a:latin typeface="Cambria Math" panose="02040503050406030204" pitchFamily="18" charset="0"/>
                          <a:ea typeface="Cambria Math" panose="02040503050406030204" pitchFamily="18" charset="0"/>
                        </a:rPr>
                        <m:t>0</m:t>
                      </m:r>
                    </m:oMath>
                  </m:oMathPara>
                </a14:m>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5034944" y="4567942"/>
                <a:ext cx="5238966" cy="906530"/>
              </a:xfrm>
              <a:prstGeom prst="rect">
                <a:avLst/>
              </a:prstGeom>
              <a:blipFill rotWithShape="0">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TextBox 9"/>
              <p:cNvSpPr txBox="1"/>
              <p:nvPr/>
            </p:nvSpPr>
            <p:spPr>
              <a:xfrm>
                <a:off x="533400" y="2501287"/>
                <a:ext cx="1229115" cy="461665"/>
              </a:xfrm>
              <a:prstGeom prst="rect">
                <a:avLst/>
              </a:prstGeom>
              <a:noFill/>
            </p:spPr>
            <p:txBody>
              <a:bodyPr wrap="square" rtlCol="0">
                <a:spAutoFit/>
              </a:bodyPr>
              <a:lstStyle/>
              <a:p>
                <a:r>
                  <a:rPr lang="en-US" sz="2000" i="1" dirty="0" smtClean="0">
                    <a:latin typeface="Arial" panose="020B0604020202020204" pitchFamily="34" charset="0"/>
                    <a:cs typeface="Arial" panose="020B0604020202020204" pitchFamily="34" charset="0"/>
                  </a:rPr>
                  <a:t>topic</a:t>
                </a:r>
                <a:r>
                  <a:rPr lang="en-US" sz="2000" dirty="0" smtClean="0">
                    <a:latin typeface="Arial" panose="020B0604020202020204" pitchFamily="34" charset="0"/>
                    <a:cs typeface="Arial" panose="020B0604020202020204" pitchFamily="34" charset="0"/>
                  </a:rPr>
                  <a:t> </a:t>
                </a:r>
                <a14:m>
                  <m:oMath xmlns:m="http://schemas.openxmlformats.org/officeDocument/2006/math">
                    <m:r>
                      <a:rPr lang="en-US" sz="2400" b="0" i="1" smtClean="0">
                        <a:latin typeface="Cambria Math" panose="02040503050406030204" pitchFamily="18" charset="0"/>
                        <a:cs typeface="Arial" panose="020B0604020202020204" pitchFamily="34" charset="0"/>
                      </a:rPr>
                      <m:t>𝑖</m:t>
                    </m:r>
                  </m:oMath>
                </a14:m>
                <a:endParaRPr lang="en-US" sz="2400" dirty="0">
                  <a:latin typeface="Arial" panose="020B0604020202020204" pitchFamily="34" charset="0"/>
                  <a:cs typeface="Arial" panose="020B0604020202020204" pitchFamily="34" charset="0"/>
                </a:endParaRPr>
              </a:p>
            </p:txBody>
          </p:sp>
        </mc:Choice>
        <mc:Fallback xmlns="">
          <p:sp>
            <p:nvSpPr>
              <p:cNvPr id="10" name="TextBox 9"/>
              <p:cNvSpPr txBox="1">
                <a:spLocks noRot="1" noChangeAspect="1" noMove="1" noResize="1" noEditPoints="1" noAdjustHandles="1" noChangeArrowheads="1" noChangeShapeType="1" noTextEdit="1"/>
              </p:cNvSpPr>
              <p:nvPr/>
            </p:nvSpPr>
            <p:spPr>
              <a:xfrm>
                <a:off x="533400" y="2501287"/>
                <a:ext cx="1229115" cy="461665"/>
              </a:xfrm>
              <a:prstGeom prst="rect">
                <a:avLst/>
              </a:prstGeom>
              <a:blipFill rotWithShape="0">
                <a:blip r:embed="rId5"/>
                <a:stretch>
                  <a:fillRect l="-5473" b="-210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TextBox 10"/>
              <p:cNvSpPr txBox="1"/>
              <p:nvPr/>
            </p:nvSpPr>
            <p:spPr>
              <a:xfrm>
                <a:off x="3286618" y="3098987"/>
                <a:ext cx="1229115" cy="461665"/>
              </a:xfrm>
              <a:prstGeom prst="rect">
                <a:avLst/>
              </a:prstGeom>
              <a:noFill/>
            </p:spPr>
            <p:txBody>
              <a:bodyPr wrap="square" rtlCol="0">
                <a:spAutoFit/>
              </a:bodyPr>
              <a:lstStyle/>
              <a:p>
                <a:r>
                  <a:rPr lang="en-US" sz="2000" i="1" dirty="0" smtClean="0">
                    <a:latin typeface="Arial" panose="020B0604020202020204" pitchFamily="34" charset="0"/>
                    <a:cs typeface="Arial" panose="020B0604020202020204" pitchFamily="34" charset="0"/>
                  </a:rPr>
                  <a:t>topic</a:t>
                </a:r>
                <a:r>
                  <a:rPr lang="en-US" sz="2000" dirty="0" smtClean="0">
                    <a:latin typeface="Arial" panose="020B0604020202020204" pitchFamily="34" charset="0"/>
                    <a:cs typeface="Arial" panose="020B0604020202020204" pitchFamily="34" charset="0"/>
                  </a:rPr>
                  <a:t> </a:t>
                </a:r>
                <a14:m>
                  <m:oMath xmlns:m="http://schemas.openxmlformats.org/officeDocument/2006/math">
                    <m:r>
                      <a:rPr lang="en-US" sz="2400" b="0" i="1" smtClean="0">
                        <a:latin typeface="Cambria Math" panose="02040503050406030204" pitchFamily="18" charset="0"/>
                        <a:cs typeface="Arial" panose="020B0604020202020204" pitchFamily="34" charset="0"/>
                      </a:rPr>
                      <m:t>𝑗</m:t>
                    </m:r>
                  </m:oMath>
                </a14:m>
                <a:endParaRPr lang="en-US" sz="2400" dirty="0">
                  <a:latin typeface="Arial" panose="020B0604020202020204" pitchFamily="34" charset="0"/>
                  <a:cs typeface="Arial" panose="020B0604020202020204" pitchFamily="34" charset="0"/>
                </a:endParaRPr>
              </a:p>
            </p:txBody>
          </p:sp>
        </mc:Choice>
        <mc:Fallback xmlns="">
          <p:sp>
            <p:nvSpPr>
              <p:cNvPr id="11" name="TextBox 10"/>
              <p:cNvSpPr txBox="1">
                <a:spLocks noRot="1" noChangeAspect="1" noMove="1" noResize="1" noEditPoints="1" noAdjustHandles="1" noChangeArrowheads="1" noChangeShapeType="1" noTextEdit="1"/>
              </p:cNvSpPr>
              <p:nvPr/>
            </p:nvSpPr>
            <p:spPr>
              <a:xfrm>
                <a:off x="3286618" y="3098987"/>
                <a:ext cx="1229115" cy="461665"/>
              </a:xfrm>
              <a:prstGeom prst="rect">
                <a:avLst/>
              </a:prstGeom>
              <a:blipFill rotWithShape="0">
                <a:blip r:embed="rId6"/>
                <a:stretch>
                  <a:fillRect l="-4950" b="-210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2" name="TextBox 11"/>
              <p:cNvSpPr txBox="1"/>
              <p:nvPr/>
            </p:nvSpPr>
            <p:spPr>
              <a:xfrm>
                <a:off x="533401" y="1527269"/>
                <a:ext cx="1229115" cy="461665"/>
              </a:xfrm>
              <a:prstGeom prst="rect">
                <a:avLst/>
              </a:prstGeom>
              <a:noFill/>
            </p:spPr>
            <p:txBody>
              <a:bodyPr wrap="square" rtlCol="0">
                <a:spAutoFit/>
              </a:bodyPr>
              <a:lstStyle/>
              <a:p>
                <a:r>
                  <a:rPr lang="en-US" sz="2000" i="1" dirty="0" smtClean="0">
                    <a:latin typeface="Arial" panose="020B0604020202020204" pitchFamily="34" charset="0"/>
                    <a:cs typeface="Arial" panose="020B0604020202020204" pitchFamily="34" charset="0"/>
                  </a:rPr>
                  <a:t>topic</a:t>
                </a:r>
                <a:r>
                  <a:rPr lang="en-US" sz="2000" dirty="0" smtClean="0">
                    <a:latin typeface="Arial" panose="020B0604020202020204" pitchFamily="34" charset="0"/>
                    <a:cs typeface="Arial" panose="020B0604020202020204" pitchFamily="34" charset="0"/>
                  </a:rPr>
                  <a:t> </a:t>
                </a:r>
                <a14:m>
                  <m:oMath xmlns:m="http://schemas.openxmlformats.org/officeDocument/2006/math">
                    <m:r>
                      <a:rPr lang="en-US" sz="2400" b="0" i="1" smtClean="0">
                        <a:latin typeface="Cambria Math" panose="02040503050406030204" pitchFamily="18" charset="0"/>
                        <a:cs typeface="Arial" panose="020B0604020202020204" pitchFamily="34" charset="0"/>
                      </a:rPr>
                      <m:t>1</m:t>
                    </m:r>
                  </m:oMath>
                </a14:m>
                <a:endParaRPr lang="en-US" sz="2400" b="0" dirty="0" smtClean="0">
                  <a:latin typeface="Arial" panose="020B0604020202020204" pitchFamily="34" charset="0"/>
                  <a:cs typeface="Arial" panose="020B0604020202020204" pitchFamily="34" charset="0"/>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533401" y="1527269"/>
                <a:ext cx="1229115" cy="461665"/>
              </a:xfrm>
              <a:prstGeom prst="rect">
                <a:avLst/>
              </a:prstGeom>
              <a:blipFill rotWithShape="0">
                <a:blip r:embed="rId7"/>
                <a:stretch>
                  <a:fillRect l="-5473" b="-22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TextBox 12"/>
              <p:cNvSpPr txBox="1"/>
              <p:nvPr/>
            </p:nvSpPr>
            <p:spPr>
              <a:xfrm>
                <a:off x="533401" y="4072786"/>
                <a:ext cx="1607487" cy="461665"/>
              </a:xfrm>
              <a:prstGeom prst="rect">
                <a:avLst/>
              </a:prstGeom>
              <a:noFill/>
            </p:spPr>
            <p:txBody>
              <a:bodyPr wrap="square" rtlCol="0">
                <a:spAutoFit/>
              </a:bodyPr>
              <a:lstStyle/>
              <a:p>
                <a:r>
                  <a:rPr lang="en-US" sz="2000" i="1" dirty="0" smtClean="0">
                    <a:latin typeface="Arial" panose="020B0604020202020204" pitchFamily="34" charset="0"/>
                    <a:cs typeface="Arial" panose="020B0604020202020204" pitchFamily="34" charset="0"/>
                  </a:rPr>
                  <a:t>topic</a:t>
                </a:r>
                <a:r>
                  <a:rPr lang="en-US" sz="2000" dirty="0">
                    <a:cs typeface="Arial" panose="020B0604020202020204" pitchFamily="34" charset="0"/>
                  </a:rPr>
                  <a:t> </a:t>
                </a:r>
                <a14:m>
                  <m:oMath xmlns:m="http://schemas.openxmlformats.org/officeDocument/2006/math">
                    <m:r>
                      <a:rPr lang="en-US" sz="2400" b="0" i="1" smtClean="0">
                        <a:latin typeface="Cambria Math" panose="02040503050406030204" pitchFamily="18" charset="0"/>
                        <a:cs typeface="Arial" panose="020B0604020202020204" pitchFamily="34" charset="0"/>
                      </a:rPr>
                      <m:t>𝑘</m:t>
                    </m:r>
                    <m:r>
                      <a:rPr lang="en-US" sz="2400" b="0" i="1" smtClean="0">
                        <a:latin typeface="Cambria Math" panose="02040503050406030204" pitchFamily="18" charset="0"/>
                        <a:cs typeface="Arial" panose="020B0604020202020204" pitchFamily="34" charset="0"/>
                      </a:rPr>
                      <m:t>−1</m:t>
                    </m:r>
                  </m:oMath>
                </a14:m>
                <a:endParaRPr lang="en-US" sz="2400" dirty="0">
                  <a:latin typeface="Arial" panose="020B0604020202020204" pitchFamily="34" charset="0"/>
                  <a:cs typeface="Arial" panose="020B0604020202020204" pitchFamily="34" charset="0"/>
                </a:endParaRPr>
              </a:p>
            </p:txBody>
          </p:sp>
        </mc:Choice>
        <mc:Fallback xmlns="">
          <p:sp>
            <p:nvSpPr>
              <p:cNvPr id="13" name="TextBox 12"/>
              <p:cNvSpPr txBox="1">
                <a:spLocks noRot="1" noChangeAspect="1" noMove="1" noResize="1" noEditPoints="1" noAdjustHandles="1" noChangeArrowheads="1" noChangeShapeType="1" noTextEdit="1"/>
              </p:cNvSpPr>
              <p:nvPr/>
            </p:nvSpPr>
            <p:spPr>
              <a:xfrm>
                <a:off x="533401" y="4072786"/>
                <a:ext cx="1607487" cy="461665"/>
              </a:xfrm>
              <a:prstGeom prst="rect">
                <a:avLst/>
              </a:prstGeom>
              <a:blipFill rotWithShape="0">
                <a:blip r:embed="rId8"/>
                <a:stretch>
                  <a:fillRect l="-4183" b="-2105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TextBox 13"/>
              <p:cNvSpPr txBox="1"/>
              <p:nvPr/>
            </p:nvSpPr>
            <p:spPr>
              <a:xfrm>
                <a:off x="533401" y="4868535"/>
                <a:ext cx="1229115" cy="461665"/>
              </a:xfrm>
              <a:prstGeom prst="rect">
                <a:avLst/>
              </a:prstGeom>
              <a:noFill/>
            </p:spPr>
            <p:txBody>
              <a:bodyPr wrap="square" rtlCol="0">
                <a:spAutoFit/>
              </a:bodyPr>
              <a:lstStyle/>
              <a:p>
                <a:r>
                  <a:rPr lang="en-US" sz="2000" i="1" dirty="0">
                    <a:latin typeface="Arial" panose="020B0604020202020204" pitchFamily="34" charset="0"/>
                    <a:cs typeface="Arial" panose="020B0604020202020204" pitchFamily="34" charset="0"/>
                  </a:rPr>
                  <a:t>t</a:t>
                </a:r>
                <a:r>
                  <a:rPr lang="en-US" sz="2000" i="1" dirty="0" smtClean="0">
                    <a:latin typeface="Arial" panose="020B0604020202020204" pitchFamily="34" charset="0"/>
                    <a:cs typeface="Arial" panose="020B0604020202020204" pitchFamily="34" charset="0"/>
                  </a:rPr>
                  <a:t>opic</a:t>
                </a:r>
                <a:r>
                  <a:rPr lang="en-US" sz="2000" dirty="0" smtClean="0">
                    <a:latin typeface="Arial" panose="020B0604020202020204" pitchFamily="34" charset="0"/>
                    <a:cs typeface="Arial" panose="020B0604020202020204" pitchFamily="34" charset="0"/>
                  </a:rPr>
                  <a:t> </a:t>
                </a:r>
                <a14:m>
                  <m:oMath xmlns:m="http://schemas.openxmlformats.org/officeDocument/2006/math">
                    <m:r>
                      <a:rPr lang="en-US" sz="2400" i="1">
                        <a:latin typeface="Cambria Math" panose="02040503050406030204" pitchFamily="18" charset="0"/>
                        <a:cs typeface="Arial" panose="020B0604020202020204" pitchFamily="34" charset="0"/>
                      </a:rPr>
                      <m:t>𝑘</m:t>
                    </m:r>
                  </m:oMath>
                </a14:m>
                <a:endParaRPr lang="en-US" sz="2400" dirty="0">
                  <a:latin typeface="Arial" panose="020B0604020202020204" pitchFamily="34" charset="0"/>
                  <a:cs typeface="Arial" panose="020B0604020202020204" pitchFamily="34" charset="0"/>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533401" y="4868535"/>
                <a:ext cx="1229115" cy="461665"/>
              </a:xfrm>
              <a:prstGeom prst="rect">
                <a:avLst/>
              </a:prstGeom>
              <a:blipFill rotWithShape="0">
                <a:blip r:embed="rId9"/>
                <a:stretch>
                  <a:fillRect l="-5473" b="-22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TextBox 15"/>
              <p:cNvSpPr txBox="1"/>
              <p:nvPr/>
            </p:nvSpPr>
            <p:spPr>
              <a:xfrm>
                <a:off x="3264694" y="1527269"/>
                <a:ext cx="1229115" cy="461665"/>
              </a:xfrm>
              <a:prstGeom prst="rect">
                <a:avLst/>
              </a:prstGeom>
              <a:noFill/>
            </p:spPr>
            <p:txBody>
              <a:bodyPr wrap="square" rtlCol="0">
                <a:spAutoFit/>
              </a:bodyPr>
              <a:lstStyle/>
              <a:p>
                <a:r>
                  <a:rPr lang="en-US" sz="2000" i="1" dirty="0">
                    <a:latin typeface="Arial" panose="020B0604020202020204" pitchFamily="34" charset="0"/>
                    <a:cs typeface="Arial" panose="020B0604020202020204" pitchFamily="34" charset="0"/>
                  </a:rPr>
                  <a:t>t</a:t>
                </a:r>
                <a:r>
                  <a:rPr lang="en-US" sz="2000" i="1" dirty="0" smtClean="0">
                    <a:latin typeface="Arial" panose="020B0604020202020204" pitchFamily="34" charset="0"/>
                    <a:cs typeface="Arial" panose="020B0604020202020204" pitchFamily="34" charset="0"/>
                  </a:rPr>
                  <a:t>opic</a:t>
                </a:r>
                <a:r>
                  <a:rPr lang="en-US" sz="2000" dirty="0" smtClean="0">
                    <a:latin typeface="Arial" panose="020B0604020202020204" pitchFamily="34" charset="0"/>
                    <a:cs typeface="Arial" panose="020B0604020202020204" pitchFamily="34" charset="0"/>
                  </a:rPr>
                  <a:t> </a:t>
                </a:r>
                <a14:m>
                  <m:oMath xmlns:m="http://schemas.openxmlformats.org/officeDocument/2006/math">
                    <m:r>
                      <a:rPr lang="en-US" sz="2400" i="1">
                        <a:latin typeface="Cambria Math" panose="02040503050406030204" pitchFamily="18" charset="0"/>
                        <a:cs typeface="Arial" panose="020B0604020202020204" pitchFamily="34" charset="0"/>
                      </a:rPr>
                      <m:t>1</m:t>
                    </m:r>
                  </m:oMath>
                </a14:m>
                <a:endParaRPr lang="en-US" sz="2400" dirty="0">
                  <a:latin typeface="Arial" panose="020B0604020202020204" pitchFamily="34" charset="0"/>
                  <a:cs typeface="Arial" panose="020B0604020202020204" pitchFamily="34" charset="0"/>
                </a:endParaRPr>
              </a:p>
            </p:txBody>
          </p:sp>
        </mc:Choice>
        <mc:Fallback xmlns="">
          <p:sp>
            <p:nvSpPr>
              <p:cNvPr id="16" name="TextBox 15"/>
              <p:cNvSpPr txBox="1">
                <a:spLocks noRot="1" noChangeAspect="1" noMove="1" noResize="1" noEditPoints="1" noAdjustHandles="1" noChangeArrowheads="1" noChangeShapeType="1" noTextEdit="1"/>
              </p:cNvSpPr>
              <p:nvPr/>
            </p:nvSpPr>
            <p:spPr>
              <a:xfrm>
                <a:off x="3264694" y="1527269"/>
                <a:ext cx="1229115" cy="461665"/>
              </a:xfrm>
              <a:prstGeom prst="rect">
                <a:avLst/>
              </a:prstGeom>
              <a:blipFill rotWithShape="0">
                <a:blip r:embed="rId10"/>
                <a:stretch>
                  <a:fillRect l="-5473" b="-22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TextBox 16"/>
              <p:cNvSpPr txBox="1"/>
              <p:nvPr/>
            </p:nvSpPr>
            <p:spPr>
              <a:xfrm>
                <a:off x="3286618" y="4087525"/>
                <a:ext cx="1904315" cy="461665"/>
              </a:xfrm>
              <a:prstGeom prst="rect">
                <a:avLst/>
              </a:prstGeom>
              <a:noFill/>
            </p:spPr>
            <p:txBody>
              <a:bodyPr wrap="square" rtlCol="0">
                <a:spAutoFit/>
              </a:bodyPr>
              <a:lstStyle/>
              <a:p>
                <a:r>
                  <a:rPr lang="en-US" sz="2000" i="1" dirty="0" smtClean="0">
                    <a:latin typeface="Arial" panose="020B0604020202020204" pitchFamily="34" charset="0"/>
                    <a:cs typeface="Arial" panose="020B0604020202020204" pitchFamily="34" charset="0"/>
                  </a:rPr>
                  <a:t>topic</a:t>
                </a:r>
                <a:r>
                  <a:rPr lang="en-US" sz="2000" dirty="0" smtClean="0">
                    <a:latin typeface="Arial" panose="020B0604020202020204" pitchFamily="34" charset="0"/>
                    <a:cs typeface="Arial" panose="020B0604020202020204" pitchFamily="34" charset="0"/>
                  </a:rPr>
                  <a:t> </a:t>
                </a:r>
                <a14:m>
                  <m:oMath xmlns:m="http://schemas.openxmlformats.org/officeDocument/2006/math">
                    <m:r>
                      <a:rPr lang="en-US" sz="2400" b="0" i="1" smtClean="0">
                        <a:latin typeface="Cambria Math" panose="02040503050406030204" pitchFamily="18" charset="0"/>
                        <a:cs typeface="Arial" panose="020B0604020202020204" pitchFamily="34" charset="0"/>
                      </a:rPr>
                      <m:t>𝑘</m:t>
                    </m:r>
                    <m:r>
                      <a:rPr lang="en-US" sz="2400" b="0" i="1" smtClean="0">
                        <a:latin typeface="Cambria Math" panose="02040503050406030204" pitchFamily="18" charset="0"/>
                        <a:cs typeface="Arial" panose="020B0604020202020204" pitchFamily="34" charset="0"/>
                      </a:rPr>
                      <m:t>−1</m:t>
                    </m:r>
                  </m:oMath>
                </a14:m>
                <a:endParaRPr lang="en-US" sz="2400" dirty="0">
                  <a:latin typeface="Arial" panose="020B0604020202020204" pitchFamily="34" charset="0"/>
                  <a:cs typeface="Arial" panose="020B0604020202020204" pitchFamily="34" charset="0"/>
                </a:endParaRPr>
              </a:p>
            </p:txBody>
          </p:sp>
        </mc:Choice>
        <mc:Fallback xmlns="">
          <p:sp>
            <p:nvSpPr>
              <p:cNvPr id="17" name="TextBox 16"/>
              <p:cNvSpPr txBox="1">
                <a:spLocks noRot="1" noChangeAspect="1" noMove="1" noResize="1" noEditPoints="1" noAdjustHandles="1" noChangeArrowheads="1" noChangeShapeType="1" noTextEdit="1"/>
              </p:cNvSpPr>
              <p:nvPr/>
            </p:nvSpPr>
            <p:spPr>
              <a:xfrm>
                <a:off x="3286618" y="4087525"/>
                <a:ext cx="1904315" cy="461665"/>
              </a:xfrm>
              <a:prstGeom prst="rect">
                <a:avLst/>
              </a:prstGeom>
              <a:blipFill rotWithShape="0">
                <a:blip r:embed="rId11"/>
                <a:stretch>
                  <a:fillRect l="-3195" b="-2266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8" name="TextBox 17"/>
              <p:cNvSpPr txBox="1"/>
              <p:nvPr/>
            </p:nvSpPr>
            <p:spPr>
              <a:xfrm>
                <a:off x="3264694" y="4868535"/>
                <a:ext cx="1229115" cy="461665"/>
              </a:xfrm>
              <a:prstGeom prst="rect">
                <a:avLst/>
              </a:prstGeom>
              <a:noFill/>
            </p:spPr>
            <p:txBody>
              <a:bodyPr wrap="square" rtlCol="0">
                <a:spAutoFit/>
              </a:bodyPr>
              <a:lstStyle/>
              <a:p>
                <a:r>
                  <a:rPr lang="en-US" sz="2000" i="1" dirty="0">
                    <a:latin typeface="Arial" panose="020B0604020202020204" pitchFamily="34" charset="0"/>
                    <a:cs typeface="Arial" panose="020B0604020202020204" pitchFamily="34" charset="0"/>
                  </a:rPr>
                  <a:t>t</a:t>
                </a:r>
                <a:r>
                  <a:rPr lang="en-US" sz="2000" i="1" dirty="0" smtClean="0">
                    <a:latin typeface="Arial" panose="020B0604020202020204" pitchFamily="34" charset="0"/>
                    <a:cs typeface="Arial" panose="020B0604020202020204" pitchFamily="34" charset="0"/>
                  </a:rPr>
                  <a:t>opic</a:t>
                </a:r>
                <a:r>
                  <a:rPr lang="en-US" sz="2000" dirty="0" smtClean="0">
                    <a:latin typeface="Arial" panose="020B0604020202020204" pitchFamily="34" charset="0"/>
                    <a:cs typeface="Arial" panose="020B0604020202020204" pitchFamily="34" charset="0"/>
                  </a:rPr>
                  <a:t> </a:t>
                </a:r>
                <a14:m>
                  <m:oMath xmlns:m="http://schemas.openxmlformats.org/officeDocument/2006/math">
                    <m:r>
                      <a:rPr lang="en-US" sz="2400" i="1">
                        <a:latin typeface="Cambria Math" panose="02040503050406030204" pitchFamily="18" charset="0"/>
                        <a:cs typeface="Arial" panose="020B0604020202020204" pitchFamily="34" charset="0"/>
                      </a:rPr>
                      <m:t>𝑘</m:t>
                    </m:r>
                  </m:oMath>
                </a14:m>
                <a:endParaRPr lang="en-US" sz="2400" dirty="0">
                  <a:latin typeface="Arial" panose="020B0604020202020204" pitchFamily="34" charset="0"/>
                  <a:cs typeface="Arial" panose="020B0604020202020204" pitchFamily="34" charset="0"/>
                </a:endParaRPr>
              </a:p>
            </p:txBody>
          </p:sp>
        </mc:Choice>
        <mc:Fallback xmlns="">
          <p:sp>
            <p:nvSpPr>
              <p:cNvPr id="18" name="TextBox 17"/>
              <p:cNvSpPr txBox="1">
                <a:spLocks noRot="1" noChangeAspect="1" noMove="1" noResize="1" noEditPoints="1" noAdjustHandles="1" noChangeArrowheads="1" noChangeShapeType="1" noTextEdit="1"/>
              </p:cNvSpPr>
              <p:nvPr/>
            </p:nvSpPr>
            <p:spPr>
              <a:xfrm>
                <a:off x="3264694" y="4868535"/>
                <a:ext cx="1229115" cy="461665"/>
              </a:xfrm>
              <a:prstGeom prst="rect">
                <a:avLst/>
              </a:prstGeom>
              <a:blipFill rotWithShape="0">
                <a:blip r:embed="rId12"/>
                <a:stretch>
                  <a:fillRect l="-5473" b="-22667"/>
                </a:stretch>
              </a:blipFill>
            </p:spPr>
            <p:txBody>
              <a:bodyPr/>
              <a:lstStyle/>
              <a:p>
                <a:r>
                  <a:rPr lang="en-US">
                    <a:noFill/>
                  </a:rPr>
                  <a:t> </a:t>
                </a:r>
              </a:p>
            </p:txBody>
          </p:sp>
        </mc:Fallback>
      </mc:AlternateContent>
      <p:sp>
        <p:nvSpPr>
          <p:cNvPr id="21" name="TextBox 20"/>
          <p:cNvSpPr txBox="1"/>
          <p:nvPr/>
        </p:nvSpPr>
        <p:spPr>
          <a:xfrm>
            <a:off x="774361" y="1916355"/>
            <a:ext cx="540871"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22" name="TextBox 21"/>
          <p:cNvSpPr txBox="1"/>
          <p:nvPr/>
        </p:nvSpPr>
        <p:spPr>
          <a:xfrm>
            <a:off x="774359" y="3277037"/>
            <a:ext cx="540871"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23" name="TextBox 22"/>
          <p:cNvSpPr txBox="1"/>
          <p:nvPr/>
        </p:nvSpPr>
        <p:spPr>
          <a:xfrm>
            <a:off x="3437736" y="2323018"/>
            <a:ext cx="540871"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24" name="TextBox 23"/>
          <p:cNvSpPr txBox="1"/>
          <p:nvPr/>
        </p:nvSpPr>
        <p:spPr>
          <a:xfrm>
            <a:off x="3463138" y="3560223"/>
            <a:ext cx="540871"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a:t>
            </a:r>
            <a:endParaRPr lang="en-US" sz="2400" dirty="0">
              <a:latin typeface="Arial" panose="020B0604020202020204" pitchFamily="34" charset="0"/>
              <a:cs typeface="Arial" panose="020B0604020202020204" pitchFamily="34" charset="0"/>
            </a:endParaRPr>
          </a:p>
        </p:txBody>
      </p:sp>
      <p:sp>
        <p:nvSpPr>
          <p:cNvPr id="26" name="Freeform 25"/>
          <p:cNvSpPr/>
          <p:nvPr/>
        </p:nvSpPr>
        <p:spPr>
          <a:xfrm>
            <a:off x="1909827" y="1756719"/>
            <a:ext cx="1289624" cy="1464388"/>
          </a:xfrm>
          <a:custGeom>
            <a:avLst/>
            <a:gdLst>
              <a:gd name="connsiteX0" fmla="*/ 0 w 1454727"/>
              <a:gd name="connsiteY0" fmla="*/ 0 h 2826328"/>
              <a:gd name="connsiteX1" fmla="*/ 1454727 w 1454727"/>
              <a:gd name="connsiteY1" fmla="*/ 2355273 h 2826328"/>
              <a:gd name="connsiteX2" fmla="*/ 1454727 w 1454727"/>
              <a:gd name="connsiteY2" fmla="*/ 2355273 h 2826328"/>
              <a:gd name="connsiteX3" fmla="*/ 914400 w 1454727"/>
              <a:gd name="connsiteY3" fmla="*/ 2826328 h 2826328"/>
              <a:gd name="connsiteX0" fmla="*/ 0 w 1508288"/>
              <a:gd name="connsiteY0" fmla="*/ 0 h 2826328"/>
              <a:gd name="connsiteX1" fmla="*/ 1454727 w 1508288"/>
              <a:gd name="connsiteY1" fmla="*/ 2355273 h 2826328"/>
              <a:gd name="connsiteX2" fmla="*/ 1163782 w 1508288"/>
              <a:gd name="connsiteY2" fmla="*/ 969818 h 2826328"/>
              <a:gd name="connsiteX3" fmla="*/ 914400 w 1508288"/>
              <a:gd name="connsiteY3" fmla="*/ 2826328 h 2826328"/>
              <a:gd name="connsiteX0" fmla="*/ 0 w 1480066"/>
              <a:gd name="connsiteY0" fmla="*/ 0 h 2826328"/>
              <a:gd name="connsiteX1" fmla="*/ 1454727 w 1480066"/>
              <a:gd name="connsiteY1" fmla="*/ 2355273 h 2826328"/>
              <a:gd name="connsiteX2" fmla="*/ 914400 w 1480066"/>
              <a:gd name="connsiteY2" fmla="*/ 2826328 h 2826328"/>
              <a:gd name="connsiteX0" fmla="*/ 0 w 914400"/>
              <a:gd name="connsiteY0" fmla="*/ 0 h 2826328"/>
              <a:gd name="connsiteX1" fmla="*/ 914400 w 914400"/>
              <a:gd name="connsiteY1" fmla="*/ 2826328 h 2826328"/>
              <a:gd name="connsiteX0" fmla="*/ 0 w 1482436"/>
              <a:gd name="connsiteY0" fmla="*/ 0 h 1482437"/>
              <a:gd name="connsiteX1" fmla="*/ 1482436 w 1482436"/>
              <a:gd name="connsiteY1" fmla="*/ 1482437 h 1482437"/>
              <a:gd name="connsiteX0" fmla="*/ 0 w 1620981"/>
              <a:gd name="connsiteY0" fmla="*/ 0 h 568037"/>
              <a:gd name="connsiteX1" fmla="*/ 1620981 w 1620981"/>
              <a:gd name="connsiteY1" fmla="*/ 568037 h 568037"/>
              <a:gd name="connsiteX0" fmla="*/ 0 w 1620981"/>
              <a:gd name="connsiteY0" fmla="*/ 0 h 568037"/>
              <a:gd name="connsiteX1" fmla="*/ 1620981 w 1620981"/>
              <a:gd name="connsiteY1" fmla="*/ 568037 h 568037"/>
              <a:gd name="connsiteX0" fmla="*/ 0 w 1620981"/>
              <a:gd name="connsiteY0" fmla="*/ 0 h 568037"/>
              <a:gd name="connsiteX1" fmla="*/ 1620981 w 1620981"/>
              <a:gd name="connsiteY1" fmla="*/ 568037 h 568037"/>
            </a:gdLst>
            <a:ahLst/>
            <a:cxnLst>
              <a:cxn ang="0">
                <a:pos x="connsiteX0" y="connsiteY0"/>
              </a:cxn>
              <a:cxn ang="0">
                <a:pos x="connsiteX1" y="connsiteY1"/>
              </a:cxn>
            </a:cxnLst>
            <a:rect l="l" t="t" r="r" b="b"/>
            <a:pathLst>
              <a:path w="1620981" h="568037">
                <a:moveTo>
                  <a:pt x="0" y="0"/>
                </a:moveTo>
                <a:cubicBezTo>
                  <a:pt x="720436" y="50800"/>
                  <a:pt x="886690" y="531091"/>
                  <a:pt x="1620981" y="568037"/>
                </a:cubicBezTo>
              </a:path>
            </a:pathLst>
          </a:custGeom>
          <a:noFill/>
          <a:ln w="19050">
            <a:solidFill>
              <a:schemeClr val="bg1">
                <a:lumMod val="8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26"/>
          <p:cNvSpPr/>
          <p:nvPr/>
        </p:nvSpPr>
        <p:spPr>
          <a:xfrm flipV="1">
            <a:off x="1935556" y="3390258"/>
            <a:ext cx="1263895" cy="940682"/>
          </a:xfrm>
          <a:custGeom>
            <a:avLst/>
            <a:gdLst>
              <a:gd name="connsiteX0" fmla="*/ 0 w 1454727"/>
              <a:gd name="connsiteY0" fmla="*/ 0 h 2826328"/>
              <a:gd name="connsiteX1" fmla="*/ 1454727 w 1454727"/>
              <a:gd name="connsiteY1" fmla="*/ 2355273 h 2826328"/>
              <a:gd name="connsiteX2" fmla="*/ 1454727 w 1454727"/>
              <a:gd name="connsiteY2" fmla="*/ 2355273 h 2826328"/>
              <a:gd name="connsiteX3" fmla="*/ 914400 w 1454727"/>
              <a:gd name="connsiteY3" fmla="*/ 2826328 h 2826328"/>
              <a:gd name="connsiteX0" fmla="*/ 0 w 1508288"/>
              <a:gd name="connsiteY0" fmla="*/ 0 h 2826328"/>
              <a:gd name="connsiteX1" fmla="*/ 1454727 w 1508288"/>
              <a:gd name="connsiteY1" fmla="*/ 2355273 h 2826328"/>
              <a:gd name="connsiteX2" fmla="*/ 1163782 w 1508288"/>
              <a:gd name="connsiteY2" fmla="*/ 969818 h 2826328"/>
              <a:gd name="connsiteX3" fmla="*/ 914400 w 1508288"/>
              <a:gd name="connsiteY3" fmla="*/ 2826328 h 2826328"/>
              <a:gd name="connsiteX0" fmla="*/ 0 w 1480066"/>
              <a:gd name="connsiteY0" fmla="*/ 0 h 2826328"/>
              <a:gd name="connsiteX1" fmla="*/ 1454727 w 1480066"/>
              <a:gd name="connsiteY1" fmla="*/ 2355273 h 2826328"/>
              <a:gd name="connsiteX2" fmla="*/ 914400 w 1480066"/>
              <a:gd name="connsiteY2" fmla="*/ 2826328 h 2826328"/>
              <a:gd name="connsiteX0" fmla="*/ 0 w 914400"/>
              <a:gd name="connsiteY0" fmla="*/ 0 h 2826328"/>
              <a:gd name="connsiteX1" fmla="*/ 914400 w 914400"/>
              <a:gd name="connsiteY1" fmla="*/ 2826328 h 2826328"/>
              <a:gd name="connsiteX0" fmla="*/ 0 w 1482436"/>
              <a:gd name="connsiteY0" fmla="*/ 0 h 1482437"/>
              <a:gd name="connsiteX1" fmla="*/ 1482436 w 1482436"/>
              <a:gd name="connsiteY1" fmla="*/ 1482437 h 1482437"/>
              <a:gd name="connsiteX0" fmla="*/ 0 w 1620981"/>
              <a:gd name="connsiteY0" fmla="*/ 0 h 568037"/>
              <a:gd name="connsiteX1" fmla="*/ 1620981 w 1620981"/>
              <a:gd name="connsiteY1" fmla="*/ 568037 h 568037"/>
              <a:gd name="connsiteX0" fmla="*/ 0 w 1620981"/>
              <a:gd name="connsiteY0" fmla="*/ 0 h 568037"/>
              <a:gd name="connsiteX1" fmla="*/ 1620981 w 1620981"/>
              <a:gd name="connsiteY1" fmla="*/ 568037 h 568037"/>
              <a:gd name="connsiteX0" fmla="*/ 0 w 1620981"/>
              <a:gd name="connsiteY0" fmla="*/ 0 h 568037"/>
              <a:gd name="connsiteX1" fmla="*/ 1620981 w 1620981"/>
              <a:gd name="connsiteY1" fmla="*/ 568037 h 568037"/>
            </a:gdLst>
            <a:ahLst/>
            <a:cxnLst>
              <a:cxn ang="0">
                <a:pos x="connsiteX0" y="connsiteY0"/>
              </a:cxn>
              <a:cxn ang="0">
                <a:pos x="connsiteX1" y="connsiteY1"/>
              </a:cxn>
            </a:cxnLst>
            <a:rect l="l" t="t" r="r" b="b"/>
            <a:pathLst>
              <a:path w="1620981" h="568037">
                <a:moveTo>
                  <a:pt x="0" y="0"/>
                </a:moveTo>
                <a:cubicBezTo>
                  <a:pt x="720436" y="50800"/>
                  <a:pt x="886690" y="531091"/>
                  <a:pt x="1620981" y="568037"/>
                </a:cubicBezTo>
              </a:path>
            </a:pathLst>
          </a:custGeom>
          <a:noFill/>
          <a:ln w="19050">
            <a:solidFill>
              <a:schemeClr val="bg1">
                <a:lumMod val="8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27"/>
          <p:cNvSpPr/>
          <p:nvPr/>
        </p:nvSpPr>
        <p:spPr>
          <a:xfrm flipV="1">
            <a:off x="1894645" y="1756719"/>
            <a:ext cx="1366243" cy="3344295"/>
          </a:xfrm>
          <a:custGeom>
            <a:avLst/>
            <a:gdLst>
              <a:gd name="connsiteX0" fmla="*/ 0 w 1454727"/>
              <a:gd name="connsiteY0" fmla="*/ 0 h 2826328"/>
              <a:gd name="connsiteX1" fmla="*/ 1454727 w 1454727"/>
              <a:gd name="connsiteY1" fmla="*/ 2355273 h 2826328"/>
              <a:gd name="connsiteX2" fmla="*/ 1454727 w 1454727"/>
              <a:gd name="connsiteY2" fmla="*/ 2355273 h 2826328"/>
              <a:gd name="connsiteX3" fmla="*/ 914400 w 1454727"/>
              <a:gd name="connsiteY3" fmla="*/ 2826328 h 2826328"/>
              <a:gd name="connsiteX0" fmla="*/ 0 w 1508288"/>
              <a:gd name="connsiteY0" fmla="*/ 0 h 2826328"/>
              <a:gd name="connsiteX1" fmla="*/ 1454727 w 1508288"/>
              <a:gd name="connsiteY1" fmla="*/ 2355273 h 2826328"/>
              <a:gd name="connsiteX2" fmla="*/ 1163782 w 1508288"/>
              <a:gd name="connsiteY2" fmla="*/ 969818 h 2826328"/>
              <a:gd name="connsiteX3" fmla="*/ 914400 w 1508288"/>
              <a:gd name="connsiteY3" fmla="*/ 2826328 h 2826328"/>
              <a:gd name="connsiteX0" fmla="*/ 0 w 1480066"/>
              <a:gd name="connsiteY0" fmla="*/ 0 h 2826328"/>
              <a:gd name="connsiteX1" fmla="*/ 1454727 w 1480066"/>
              <a:gd name="connsiteY1" fmla="*/ 2355273 h 2826328"/>
              <a:gd name="connsiteX2" fmla="*/ 914400 w 1480066"/>
              <a:gd name="connsiteY2" fmla="*/ 2826328 h 2826328"/>
              <a:gd name="connsiteX0" fmla="*/ 0 w 914400"/>
              <a:gd name="connsiteY0" fmla="*/ 0 h 2826328"/>
              <a:gd name="connsiteX1" fmla="*/ 914400 w 914400"/>
              <a:gd name="connsiteY1" fmla="*/ 2826328 h 2826328"/>
              <a:gd name="connsiteX0" fmla="*/ 0 w 1482436"/>
              <a:gd name="connsiteY0" fmla="*/ 0 h 1482437"/>
              <a:gd name="connsiteX1" fmla="*/ 1482436 w 1482436"/>
              <a:gd name="connsiteY1" fmla="*/ 1482437 h 1482437"/>
              <a:gd name="connsiteX0" fmla="*/ 0 w 1620981"/>
              <a:gd name="connsiteY0" fmla="*/ 0 h 568037"/>
              <a:gd name="connsiteX1" fmla="*/ 1620981 w 1620981"/>
              <a:gd name="connsiteY1" fmla="*/ 568037 h 568037"/>
              <a:gd name="connsiteX0" fmla="*/ 0 w 1620981"/>
              <a:gd name="connsiteY0" fmla="*/ 0 h 568037"/>
              <a:gd name="connsiteX1" fmla="*/ 1620981 w 1620981"/>
              <a:gd name="connsiteY1" fmla="*/ 568037 h 568037"/>
              <a:gd name="connsiteX0" fmla="*/ 0 w 1620981"/>
              <a:gd name="connsiteY0" fmla="*/ 0 h 568037"/>
              <a:gd name="connsiteX1" fmla="*/ 1620981 w 1620981"/>
              <a:gd name="connsiteY1" fmla="*/ 568037 h 568037"/>
            </a:gdLst>
            <a:ahLst/>
            <a:cxnLst>
              <a:cxn ang="0">
                <a:pos x="connsiteX0" y="connsiteY0"/>
              </a:cxn>
              <a:cxn ang="0">
                <a:pos x="connsiteX1" y="connsiteY1"/>
              </a:cxn>
            </a:cxnLst>
            <a:rect l="l" t="t" r="r" b="b"/>
            <a:pathLst>
              <a:path w="1620981" h="568037">
                <a:moveTo>
                  <a:pt x="0" y="0"/>
                </a:moveTo>
                <a:cubicBezTo>
                  <a:pt x="720436" y="50800"/>
                  <a:pt x="886690" y="531091"/>
                  <a:pt x="1620981" y="568037"/>
                </a:cubicBezTo>
              </a:path>
            </a:pathLst>
          </a:custGeom>
          <a:noFill/>
          <a:ln w="19050">
            <a:solidFill>
              <a:schemeClr val="bg1">
                <a:lumMod val="8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28"/>
          <p:cNvSpPr/>
          <p:nvPr/>
        </p:nvSpPr>
        <p:spPr>
          <a:xfrm>
            <a:off x="1894645" y="1916355"/>
            <a:ext cx="1366243" cy="3184659"/>
          </a:xfrm>
          <a:custGeom>
            <a:avLst/>
            <a:gdLst>
              <a:gd name="connsiteX0" fmla="*/ 0 w 1454727"/>
              <a:gd name="connsiteY0" fmla="*/ 0 h 2826328"/>
              <a:gd name="connsiteX1" fmla="*/ 1454727 w 1454727"/>
              <a:gd name="connsiteY1" fmla="*/ 2355273 h 2826328"/>
              <a:gd name="connsiteX2" fmla="*/ 1454727 w 1454727"/>
              <a:gd name="connsiteY2" fmla="*/ 2355273 h 2826328"/>
              <a:gd name="connsiteX3" fmla="*/ 914400 w 1454727"/>
              <a:gd name="connsiteY3" fmla="*/ 2826328 h 2826328"/>
              <a:gd name="connsiteX0" fmla="*/ 0 w 1508288"/>
              <a:gd name="connsiteY0" fmla="*/ 0 h 2826328"/>
              <a:gd name="connsiteX1" fmla="*/ 1454727 w 1508288"/>
              <a:gd name="connsiteY1" fmla="*/ 2355273 h 2826328"/>
              <a:gd name="connsiteX2" fmla="*/ 1163782 w 1508288"/>
              <a:gd name="connsiteY2" fmla="*/ 969818 h 2826328"/>
              <a:gd name="connsiteX3" fmla="*/ 914400 w 1508288"/>
              <a:gd name="connsiteY3" fmla="*/ 2826328 h 2826328"/>
              <a:gd name="connsiteX0" fmla="*/ 0 w 1480066"/>
              <a:gd name="connsiteY0" fmla="*/ 0 h 2826328"/>
              <a:gd name="connsiteX1" fmla="*/ 1454727 w 1480066"/>
              <a:gd name="connsiteY1" fmla="*/ 2355273 h 2826328"/>
              <a:gd name="connsiteX2" fmla="*/ 914400 w 1480066"/>
              <a:gd name="connsiteY2" fmla="*/ 2826328 h 2826328"/>
              <a:gd name="connsiteX0" fmla="*/ 0 w 914400"/>
              <a:gd name="connsiteY0" fmla="*/ 0 h 2826328"/>
              <a:gd name="connsiteX1" fmla="*/ 914400 w 914400"/>
              <a:gd name="connsiteY1" fmla="*/ 2826328 h 2826328"/>
              <a:gd name="connsiteX0" fmla="*/ 0 w 1482436"/>
              <a:gd name="connsiteY0" fmla="*/ 0 h 1482437"/>
              <a:gd name="connsiteX1" fmla="*/ 1482436 w 1482436"/>
              <a:gd name="connsiteY1" fmla="*/ 1482437 h 1482437"/>
              <a:gd name="connsiteX0" fmla="*/ 0 w 1620981"/>
              <a:gd name="connsiteY0" fmla="*/ 0 h 568037"/>
              <a:gd name="connsiteX1" fmla="*/ 1620981 w 1620981"/>
              <a:gd name="connsiteY1" fmla="*/ 568037 h 568037"/>
              <a:gd name="connsiteX0" fmla="*/ 0 w 1620981"/>
              <a:gd name="connsiteY0" fmla="*/ 0 h 568037"/>
              <a:gd name="connsiteX1" fmla="*/ 1620981 w 1620981"/>
              <a:gd name="connsiteY1" fmla="*/ 568037 h 568037"/>
              <a:gd name="connsiteX0" fmla="*/ 0 w 1620981"/>
              <a:gd name="connsiteY0" fmla="*/ 0 h 568037"/>
              <a:gd name="connsiteX1" fmla="*/ 1620981 w 1620981"/>
              <a:gd name="connsiteY1" fmla="*/ 568037 h 568037"/>
            </a:gdLst>
            <a:ahLst/>
            <a:cxnLst>
              <a:cxn ang="0">
                <a:pos x="connsiteX0" y="connsiteY0"/>
              </a:cxn>
              <a:cxn ang="0">
                <a:pos x="connsiteX1" y="connsiteY1"/>
              </a:cxn>
            </a:cxnLst>
            <a:rect l="l" t="t" r="r" b="b"/>
            <a:pathLst>
              <a:path w="1620981" h="568037">
                <a:moveTo>
                  <a:pt x="0" y="0"/>
                </a:moveTo>
                <a:cubicBezTo>
                  <a:pt x="720436" y="50800"/>
                  <a:pt x="886690" y="531091"/>
                  <a:pt x="1620981" y="568037"/>
                </a:cubicBezTo>
              </a:path>
            </a:pathLst>
          </a:custGeom>
          <a:noFill/>
          <a:ln w="19050">
            <a:solidFill>
              <a:schemeClr val="bg1">
                <a:lumMod val="8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24"/>
          <p:cNvSpPr/>
          <p:nvPr/>
        </p:nvSpPr>
        <p:spPr>
          <a:xfrm>
            <a:off x="1935556" y="2757358"/>
            <a:ext cx="1325332" cy="550298"/>
          </a:xfrm>
          <a:custGeom>
            <a:avLst/>
            <a:gdLst>
              <a:gd name="connsiteX0" fmla="*/ 0 w 1454727"/>
              <a:gd name="connsiteY0" fmla="*/ 0 h 2826328"/>
              <a:gd name="connsiteX1" fmla="*/ 1454727 w 1454727"/>
              <a:gd name="connsiteY1" fmla="*/ 2355273 h 2826328"/>
              <a:gd name="connsiteX2" fmla="*/ 1454727 w 1454727"/>
              <a:gd name="connsiteY2" fmla="*/ 2355273 h 2826328"/>
              <a:gd name="connsiteX3" fmla="*/ 914400 w 1454727"/>
              <a:gd name="connsiteY3" fmla="*/ 2826328 h 2826328"/>
              <a:gd name="connsiteX0" fmla="*/ 0 w 1508288"/>
              <a:gd name="connsiteY0" fmla="*/ 0 h 2826328"/>
              <a:gd name="connsiteX1" fmla="*/ 1454727 w 1508288"/>
              <a:gd name="connsiteY1" fmla="*/ 2355273 h 2826328"/>
              <a:gd name="connsiteX2" fmla="*/ 1163782 w 1508288"/>
              <a:gd name="connsiteY2" fmla="*/ 969818 h 2826328"/>
              <a:gd name="connsiteX3" fmla="*/ 914400 w 1508288"/>
              <a:gd name="connsiteY3" fmla="*/ 2826328 h 2826328"/>
              <a:gd name="connsiteX0" fmla="*/ 0 w 1480066"/>
              <a:gd name="connsiteY0" fmla="*/ 0 h 2826328"/>
              <a:gd name="connsiteX1" fmla="*/ 1454727 w 1480066"/>
              <a:gd name="connsiteY1" fmla="*/ 2355273 h 2826328"/>
              <a:gd name="connsiteX2" fmla="*/ 914400 w 1480066"/>
              <a:gd name="connsiteY2" fmla="*/ 2826328 h 2826328"/>
              <a:gd name="connsiteX0" fmla="*/ 0 w 914400"/>
              <a:gd name="connsiteY0" fmla="*/ 0 h 2826328"/>
              <a:gd name="connsiteX1" fmla="*/ 914400 w 914400"/>
              <a:gd name="connsiteY1" fmla="*/ 2826328 h 2826328"/>
              <a:gd name="connsiteX0" fmla="*/ 0 w 1482436"/>
              <a:gd name="connsiteY0" fmla="*/ 0 h 1482437"/>
              <a:gd name="connsiteX1" fmla="*/ 1482436 w 1482436"/>
              <a:gd name="connsiteY1" fmla="*/ 1482437 h 1482437"/>
              <a:gd name="connsiteX0" fmla="*/ 0 w 1620981"/>
              <a:gd name="connsiteY0" fmla="*/ 0 h 568037"/>
              <a:gd name="connsiteX1" fmla="*/ 1620981 w 1620981"/>
              <a:gd name="connsiteY1" fmla="*/ 568037 h 568037"/>
              <a:gd name="connsiteX0" fmla="*/ 0 w 1620981"/>
              <a:gd name="connsiteY0" fmla="*/ 0 h 568037"/>
              <a:gd name="connsiteX1" fmla="*/ 1620981 w 1620981"/>
              <a:gd name="connsiteY1" fmla="*/ 568037 h 568037"/>
              <a:gd name="connsiteX0" fmla="*/ 0 w 1620981"/>
              <a:gd name="connsiteY0" fmla="*/ 0 h 568037"/>
              <a:gd name="connsiteX1" fmla="*/ 1620981 w 1620981"/>
              <a:gd name="connsiteY1" fmla="*/ 568037 h 568037"/>
            </a:gdLst>
            <a:ahLst/>
            <a:cxnLst>
              <a:cxn ang="0">
                <a:pos x="connsiteX0" y="connsiteY0"/>
              </a:cxn>
              <a:cxn ang="0">
                <a:pos x="connsiteX1" y="connsiteY1"/>
              </a:cxn>
            </a:cxnLst>
            <a:rect l="l" t="t" r="r" b="b"/>
            <a:pathLst>
              <a:path w="1620981" h="568037">
                <a:moveTo>
                  <a:pt x="0" y="0"/>
                </a:moveTo>
                <a:cubicBezTo>
                  <a:pt x="720436" y="50800"/>
                  <a:pt x="886690" y="531091"/>
                  <a:pt x="1620981" y="568037"/>
                </a:cubicBezTo>
              </a:path>
            </a:pathLst>
          </a:custGeom>
          <a:noFill/>
          <a:ln w="57150">
            <a:solidFill>
              <a:srgbClr val="7C85F2"/>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521697" y="900797"/>
            <a:ext cx="4610942" cy="584775"/>
          </a:xfrm>
          <a:prstGeom prst="rect">
            <a:avLst/>
          </a:prstGeom>
        </p:spPr>
        <p:txBody>
          <a:bodyPr wrap="none">
            <a:spAutoFit/>
          </a:bodyPr>
          <a:lstStyle/>
          <a:p>
            <a:r>
              <a:rPr lang="en-US" sz="3200" b="1" dirty="0" smtClean="0">
                <a:latin typeface="Josefin Sans" pitchFamily="2" charset="0"/>
                <a:ea typeface="Josefin Sans" pitchFamily="2" charset="0"/>
              </a:rPr>
              <a:t>Topic Transition Estimation</a:t>
            </a:r>
            <a:endParaRPr lang="en-US" sz="3200" b="1" dirty="0">
              <a:latin typeface="Josefin Sans" pitchFamily="2" charset="0"/>
              <a:ea typeface="Josefin Sans" pitchFamily="2" charset="0"/>
            </a:endParaRPr>
          </a:p>
        </p:txBody>
      </p:sp>
      <mc:AlternateContent xmlns:mc="http://schemas.openxmlformats.org/markup-compatibility/2006" xmlns:a14="http://schemas.microsoft.com/office/drawing/2010/main">
        <mc:Choice Requires="a14">
          <p:sp>
            <p:nvSpPr>
              <p:cNvPr id="6" name="TextBox 5"/>
              <p:cNvSpPr txBox="1"/>
              <p:nvPr/>
            </p:nvSpPr>
            <p:spPr>
              <a:xfrm>
                <a:off x="7592983" y="2020267"/>
                <a:ext cx="3258713" cy="97770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𝐴</m:t>
                          </m:r>
                        </m:e>
                        <m:sub>
                          <m:r>
                            <a:rPr lang="en-US" sz="2400" b="0" i="1" smtClean="0">
                              <a:latin typeface="Cambria Math" panose="02040503050406030204" pitchFamily="18" charset="0"/>
                            </a:rPr>
                            <m:t>𝑘</m:t>
                          </m:r>
                          <m:r>
                            <a:rPr lang="en-US" sz="2400" b="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𝑘</m:t>
                          </m:r>
                        </m:sub>
                      </m:sSub>
                      <m:r>
                        <a:rPr lang="en-US" sz="2400" b="0" i="1" smtClean="0">
                          <a:latin typeface="Cambria Math" panose="02040503050406030204" pitchFamily="18" charset="0"/>
                        </a:rPr>
                        <m:t>=</m:t>
                      </m:r>
                      <m:d>
                        <m:dPr>
                          <m:ctrlPr>
                            <a:rPr lang="en-US" sz="2400" b="0" i="1" smtClean="0">
                              <a:latin typeface="Cambria Math" panose="02040503050406030204" pitchFamily="18" charset="0"/>
                            </a:rPr>
                          </m:ctrlPr>
                        </m:dPr>
                        <m:e>
                          <m:m>
                            <m:mPr>
                              <m:mcs>
                                <m:mc>
                                  <m:mcPr>
                                    <m:count m:val="3"/>
                                    <m:mcJc m:val="center"/>
                                  </m:mcPr>
                                </m:mc>
                              </m:mcs>
                              <m:ctrlPr>
                                <a:rPr lang="en-US" sz="2400" b="0" i="1" smtClean="0">
                                  <a:latin typeface="Cambria Math" panose="02040503050406030204" pitchFamily="18" charset="0"/>
                                </a:rPr>
                              </m:ctrlPr>
                            </m:mPr>
                            <m:m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𝑎</m:t>
                                    </m:r>
                                  </m:e>
                                  <m:sub>
                                    <m:r>
                                      <a:rPr lang="en-US" sz="2400" b="0" i="1" smtClean="0">
                                        <a:latin typeface="Cambria Math" panose="02040503050406030204" pitchFamily="18" charset="0"/>
                                      </a:rPr>
                                      <m:t>11</m:t>
                                    </m:r>
                                  </m:sub>
                                </m:sSub>
                              </m:e>
                              <m:e>
                                <m:r>
                                  <a:rPr lang="en-US" sz="2400" b="0" i="1" smtClean="0">
                                    <a:latin typeface="Cambria Math" panose="02040503050406030204" pitchFamily="18" charset="0"/>
                                  </a:rPr>
                                  <m:t>…</m:t>
                                </m:r>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𝑎</m:t>
                                    </m:r>
                                  </m:e>
                                  <m:sub>
                                    <m:r>
                                      <a:rPr lang="en-US" sz="2400" b="0" i="1" smtClean="0">
                                        <a:latin typeface="Cambria Math" panose="02040503050406030204" pitchFamily="18" charset="0"/>
                                      </a:rPr>
                                      <m:t>1</m:t>
                                    </m:r>
                                    <m:r>
                                      <a:rPr lang="en-US" sz="2400" b="0" i="1" smtClean="0">
                                        <a:latin typeface="Cambria Math" panose="02040503050406030204" pitchFamily="18" charset="0"/>
                                      </a:rPr>
                                      <m:t>𝑘</m:t>
                                    </m:r>
                                  </m:sub>
                                </m:sSub>
                              </m:e>
                            </m:mr>
                            <m:mr>
                              <m:e>
                                <m:r>
                                  <a:rPr lang="en-US" sz="2400" b="0" i="1" smtClean="0">
                                    <a:latin typeface="Cambria Math" panose="02040503050406030204" pitchFamily="18" charset="0"/>
                                  </a:rPr>
                                  <m:t>…</m:t>
                                </m:r>
                              </m:e>
                              <m:e>
                                <m:r>
                                  <a:rPr lang="en-US" sz="2400" b="0" i="1" smtClean="0">
                                    <a:latin typeface="Cambria Math" panose="02040503050406030204" pitchFamily="18" charset="0"/>
                                  </a:rPr>
                                  <m:t>…</m:t>
                                </m:r>
                              </m:e>
                              <m:e>
                                <m:r>
                                  <a:rPr lang="en-US" sz="2400" b="0" i="1" smtClean="0">
                                    <a:latin typeface="Cambria Math" panose="02040503050406030204" pitchFamily="18" charset="0"/>
                                  </a:rPr>
                                  <m:t>…</m:t>
                                </m:r>
                              </m:e>
                            </m:mr>
                            <m:mr>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𝑎</m:t>
                                    </m:r>
                                  </m:e>
                                  <m:sub>
                                    <m:r>
                                      <a:rPr lang="en-US" sz="2400" b="0" i="1" smtClean="0">
                                        <a:latin typeface="Cambria Math" panose="02040503050406030204" pitchFamily="18" charset="0"/>
                                      </a:rPr>
                                      <m:t>𝑘</m:t>
                                    </m:r>
                                    <m:r>
                                      <a:rPr lang="en-US" sz="2400" b="0" i="1" smtClean="0">
                                        <a:latin typeface="Cambria Math" panose="02040503050406030204" pitchFamily="18" charset="0"/>
                                      </a:rPr>
                                      <m:t>1</m:t>
                                    </m:r>
                                  </m:sub>
                                </m:sSub>
                              </m:e>
                              <m:e>
                                <m:r>
                                  <a:rPr lang="en-US" sz="2400" b="0" i="1" smtClean="0">
                                    <a:latin typeface="Cambria Math" panose="02040503050406030204" pitchFamily="18" charset="0"/>
                                  </a:rPr>
                                  <m:t>…</m:t>
                                </m:r>
                              </m:e>
                              <m:e>
                                <m:sSub>
                                  <m:sSubPr>
                                    <m:ctrlPr>
                                      <a:rPr lang="en-US" sz="2400" b="0" i="1" smtClean="0">
                                        <a:latin typeface="Cambria Math" panose="02040503050406030204" pitchFamily="18" charset="0"/>
                                      </a:rPr>
                                    </m:ctrlPr>
                                  </m:sSubPr>
                                  <m:e>
                                    <m:r>
                                      <a:rPr lang="en-US" sz="2400" b="0" i="1" smtClean="0">
                                        <a:latin typeface="Cambria Math" panose="02040503050406030204" pitchFamily="18" charset="0"/>
                                      </a:rPr>
                                      <m:t>𝑎</m:t>
                                    </m:r>
                                  </m:e>
                                  <m:sub>
                                    <m:r>
                                      <a:rPr lang="en-US" sz="2400" b="0" i="1" smtClean="0">
                                        <a:latin typeface="Cambria Math" panose="02040503050406030204" pitchFamily="18" charset="0"/>
                                      </a:rPr>
                                      <m:t>𝑘𝑘</m:t>
                                    </m:r>
                                  </m:sub>
                                </m:sSub>
                              </m:e>
                            </m:mr>
                          </m:m>
                        </m:e>
                      </m:d>
                    </m:oMath>
                  </m:oMathPara>
                </a14:m>
                <a:endParaRPr lang="en-US" sz="2400" dirty="0"/>
              </a:p>
            </p:txBody>
          </p:sp>
        </mc:Choice>
        <mc:Fallback xmlns="">
          <p:sp>
            <p:nvSpPr>
              <p:cNvPr id="6" name="TextBox 5"/>
              <p:cNvSpPr txBox="1">
                <a:spLocks noRot="1" noChangeAspect="1" noMove="1" noResize="1" noEditPoints="1" noAdjustHandles="1" noChangeArrowheads="1" noChangeShapeType="1" noTextEdit="1"/>
              </p:cNvSpPr>
              <p:nvPr/>
            </p:nvSpPr>
            <p:spPr>
              <a:xfrm>
                <a:off x="7592983" y="2020267"/>
                <a:ext cx="3258713" cy="977704"/>
              </a:xfrm>
              <a:prstGeom prst="rect">
                <a:avLst/>
              </a:prstGeom>
              <a:blipFill rotWithShape="0">
                <a:blip r:embed="rId13"/>
                <a:stretch>
                  <a:fillRect/>
                </a:stretch>
              </a:blipFill>
            </p:spPr>
            <p:txBody>
              <a:bodyPr/>
              <a:lstStyle/>
              <a:p>
                <a:r>
                  <a:rPr lang="en-US">
                    <a:noFill/>
                  </a:rPr>
                  <a:t> </a:t>
                </a:r>
              </a:p>
            </p:txBody>
          </p:sp>
        </mc:Fallback>
      </mc:AlternateContent>
      <p:sp>
        <p:nvSpPr>
          <p:cNvPr id="31" name="TextBox 30"/>
          <p:cNvSpPr txBox="1"/>
          <p:nvPr/>
        </p:nvSpPr>
        <p:spPr>
          <a:xfrm>
            <a:off x="4929609" y="2258080"/>
            <a:ext cx="2617536" cy="461665"/>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a:t>
            </a:r>
            <a:r>
              <a:rPr lang="en-US" sz="2400" dirty="0" smtClean="0">
                <a:latin typeface="Arial" panose="020B0604020202020204" pitchFamily="34" charset="0"/>
                <a:cs typeface="Arial" panose="020B0604020202020204" pitchFamily="34" charset="0"/>
              </a:rPr>
              <a:t>ransition matrix </a:t>
            </a:r>
            <a:endParaRPr lang="en-US" sz="2400" dirty="0">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CBD5DA4C-FF6E-4E05-9BF1-76A164890C4E}" type="slidenum">
              <a:rPr lang="en-US" smtClean="0"/>
              <a:t>17</a:t>
            </a:fld>
            <a:endParaRPr lang="en-US" dirty="0"/>
          </a:p>
        </p:txBody>
      </p:sp>
      <p:sp>
        <p:nvSpPr>
          <p:cNvPr id="3" name="TextBox 2"/>
          <p:cNvSpPr txBox="1"/>
          <p:nvPr/>
        </p:nvSpPr>
        <p:spPr>
          <a:xfrm>
            <a:off x="3561168" y="1009060"/>
            <a:ext cx="150682" cy="369332"/>
          </a:xfrm>
          <a:prstGeom prst="rect">
            <a:avLst/>
          </a:prstGeom>
          <a:noFill/>
        </p:spPr>
        <p:txBody>
          <a:bodyPr wrap="none" lIns="0" tIns="0" rIns="0" bIns="0" rtlCol="0">
            <a:spAutoFit/>
          </a:bodyPr>
          <a:lstStyle/>
          <a:p>
            <a:r>
              <a:rPr lang="en-US" sz="2400" dirty="0" smtClean="0"/>
              <a:t>T</a:t>
            </a:r>
            <a:endParaRPr lang="en-US" sz="2400" dirty="0"/>
          </a:p>
        </p:txBody>
      </p:sp>
      <p:sp>
        <p:nvSpPr>
          <p:cNvPr id="32" name="TextBox 31"/>
          <p:cNvSpPr txBox="1"/>
          <p:nvPr/>
        </p:nvSpPr>
        <p:spPr>
          <a:xfrm>
            <a:off x="844420" y="1008519"/>
            <a:ext cx="400751" cy="369332"/>
          </a:xfrm>
          <a:prstGeom prst="rect">
            <a:avLst/>
          </a:prstGeom>
          <a:noFill/>
        </p:spPr>
        <p:txBody>
          <a:bodyPr wrap="none" lIns="0" tIns="0" rIns="0" bIns="0" rtlCol="0">
            <a:spAutoFit/>
          </a:bodyPr>
          <a:lstStyle/>
          <a:p>
            <a:r>
              <a:rPr lang="en-US" sz="2400" dirty="0" smtClean="0"/>
              <a:t>T-1</a:t>
            </a:r>
            <a:endParaRPr lang="en-US" sz="2400" dirty="0"/>
          </a:p>
        </p:txBody>
      </p:sp>
      <p:sp>
        <p:nvSpPr>
          <p:cNvPr id="33" name="Freeform 32"/>
          <p:cNvSpPr/>
          <p:nvPr/>
        </p:nvSpPr>
        <p:spPr>
          <a:xfrm>
            <a:off x="1918408" y="2839961"/>
            <a:ext cx="1342480" cy="1465039"/>
          </a:xfrm>
          <a:custGeom>
            <a:avLst/>
            <a:gdLst>
              <a:gd name="connsiteX0" fmla="*/ 0 w 1454727"/>
              <a:gd name="connsiteY0" fmla="*/ 0 h 2826328"/>
              <a:gd name="connsiteX1" fmla="*/ 1454727 w 1454727"/>
              <a:gd name="connsiteY1" fmla="*/ 2355273 h 2826328"/>
              <a:gd name="connsiteX2" fmla="*/ 1454727 w 1454727"/>
              <a:gd name="connsiteY2" fmla="*/ 2355273 h 2826328"/>
              <a:gd name="connsiteX3" fmla="*/ 914400 w 1454727"/>
              <a:gd name="connsiteY3" fmla="*/ 2826328 h 2826328"/>
              <a:gd name="connsiteX0" fmla="*/ 0 w 1508288"/>
              <a:gd name="connsiteY0" fmla="*/ 0 h 2826328"/>
              <a:gd name="connsiteX1" fmla="*/ 1454727 w 1508288"/>
              <a:gd name="connsiteY1" fmla="*/ 2355273 h 2826328"/>
              <a:gd name="connsiteX2" fmla="*/ 1163782 w 1508288"/>
              <a:gd name="connsiteY2" fmla="*/ 969818 h 2826328"/>
              <a:gd name="connsiteX3" fmla="*/ 914400 w 1508288"/>
              <a:gd name="connsiteY3" fmla="*/ 2826328 h 2826328"/>
              <a:gd name="connsiteX0" fmla="*/ 0 w 1480066"/>
              <a:gd name="connsiteY0" fmla="*/ 0 h 2826328"/>
              <a:gd name="connsiteX1" fmla="*/ 1454727 w 1480066"/>
              <a:gd name="connsiteY1" fmla="*/ 2355273 h 2826328"/>
              <a:gd name="connsiteX2" fmla="*/ 914400 w 1480066"/>
              <a:gd name="connsiteY2" fmla="*/ 2826328 h 2826328"/>
              <a:gd name="connsiteX0" fmla="*/ 0 w 914400"/>
              <a:gd name="connsiteY0" fmla="*/ 0 h 2826328"/>
              <a:gd name="connsiteX1" fmla="*/ 914400 w 914400"/>
              <a:gd name="connsiteY1" fmla="*/ 2826328 h 2826328"/>
              <a:gd name="connsiteX0" fmla="*/ 0 w 1482436"/>
              <a:gd name="connsiteY0" fmla="*/ 0 h 1482437"/>
              <a:gd name="connsiteX1" fmla="*/ 1482436 w 1482436"/>
              <a:gd name="connsiteY1" fmla="*/ 1482437 h 1482437"/>
              <a:gd name="connsiteX0" fmla="*/ 0 w 1620981"/>
              <a:gd name="connsiteY0" fmla="*/ 0 h 568037"/>
              <a:gd name="connsiteX1" fmla="*/ 1620981 w 1620981"/>
              <a:gd name="connsiteY1" fmla="*/ 568037 h 568037"/>
              <a:gd name="connsiteX0" fmla="*/ 0 w 1620981"/>
              <a:gd name="connsiteY0" fmla="*/ 0 h 568037"/>
              <a:gd name="connsiteX1" fmla="*/ 1620981 w 1620981"/>
              <a:gd name="connsiteY1" fmla="*/ 568037 h 568037"/>
              <a:gd name="connsiteX0" fmla="*/ 0 w 1620981"/>
              <a:gd name="connsiteY0" fmla="*/ 0 h 568037"/>
              <a:gd name="connsiteX1" fmla="*/ 1620981 w 1620981"/>
              <a:gd name="connsiteY1" fmla="*/ 568037 h 568037"/>
            </a:gdLst>
            <a:ahLst/>
            <a:cxnLst>
              <a:cxn ang="0">
                <a:pos x="connsiteX0" y="connsiteY0"/>
              </a:cxn>
              <a:cxn ang="0">
                <a:pos x="connsiteX1" y="connsiteY1"/>
              </a:cxn>
            </a:cxnLst>
            <a:rect l="l" t="t" r="r" b="b"/>
            <a:pathLst>
              <a:path w="1620981" h="568037">
                <a:moveTo>
                  <a:pt x="0" y="0"/>
                </a:moveTo>
                <a:cubicBezTo>
                  <a:pt x="720436" y="50800"/>
                  <a:pt x="886690" y="531091"/>
                  <a:pt x="1620981" y="568037"/>
                </a:cubicBezTo>
              </a:path>
            </a:pathLst>
          </a:custGeom>
          <a:noFill/>
          <a:ln w="19050">
            <a:solidFill>
              <a:schemeClr val="bg1">
                <a:lumMod val="85000"/>
              </a:schemeClr>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924248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fade">
                                      <p:cBhvr>
                                        <p:cTn id="10" dur="500"/>
                                        <p:tgtEl>
                                          <p:spTgt spid="11"/>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500"/>
                                        <p:tgtEl>
                                          <p:spTgt spid="18"/>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fade">
                                      <p:cBhvr>
                                        <p:cTn id="43" dur="500"/>
                                        <p:tgtEl>
                                          <p:spTgt spid="2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fade">
                                      <p:cBhvr>
                                        <p:cTn id="46" dur="500"/>
                                        <p:tgtEl>
                                          <p:spTgt spid="27"/>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fade">
                                      <p:cBhvr>
                                        <p:cTn id="49" dur="500"/>
                                        <p:tgtEl>
                                          <p:spTgt spid="28"/>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9"/>
                                        </p:tgtEl>
                                        <p:attrNameLst>
                                          <p:attrName>style.visibility</p:attrName>
                                        </p:attrNameLst>
                                      </p:cBhvr>
                                      <p:to>
                                        <p:strVal val="visible"/>
                                      </p:to>
                                    </p:set>
                                    <p:animEffect transition="in" filter="fade">
                                      <p:cBhvr>
                                        <p:cTn id="52" dur="500"/>
                                        <p:tgtEl>
                                          <p:spTgt spid="29"/>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1"/>
                                        </p:tgtEl>
                                        <p:attrNameLst>
                                          <p:attrName>style.visibility</p:attrName>
                                        </p:attrNameLst>
                                      </p:cBhvr>
                                      <p:to>
                                        <p:strVal val="visible"/>
                                      </p:to>
                                    </p:set>
                                    <p:animEffect transition="in" filter="fade">
                                      <p:cBhvr>
                                        <p:cTn id="60" dur="500"/>
                                        <p:tgtEl>
                                          <p:spTgt spid="31"/>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500"/>
                                        <p:tgtEl>
                                          <p:spTgt spid="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fade">
                                      <p:cBhvr>
                                        <p:cTn id="68" dur="500"/>
                                        <p:tgtEl>
                                          <p:spTgt spid="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
                                        </p:tgtEl>
                                        <p:attrNameLst>
                                          <p:attrName>style.visibility</p:attrName>
                                        </p:attrNameLst>
                                      </p:cBhvr>
                                      <p:to>
                                        <p:strVal val="visible"/>
                                      </p:to>
                                    </p:set>
                                    <p:animEffect transition="in" filter="fade">
                                      <p:cBhvr>
                                        <p:cTn id="71" dur="500"/>
                                        <p:tgtEl>
                                          <p:spTgt spid="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33"/>
                                        </p:tgtEl>
                                        <p:attrNameLst>
                                          <p:attrName>style.visibility</p:attrName>
                                        </p:attrNameLst>
                                      </p:cBhvr>
                                      <p:to>
                                        <p:strVal val="visible"/>
                                      </p:to>
                                    </p:set>
                                    <p:animEffect transition="in" filter="fade">
                                      <p:cBhvr>
                                        <p:cTn id="74"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10" grpId="0"/>
      <p:bldP spid="11" grpId="0"/>
      <p:bldP spid="12" grpId="0"/>
      <p:bldP spid="13" grpId="0"/>
      <p:bldP spid="14" grpId="0"/>
      <p:bldP spid="16" grpId="0"/>
      <p:bldP spid="17" grpId="0"/>
      <p:bldP spid="18" grpId="0"/>
      <p:bldP spid="21" grpId="0"/>
      <p:bldP spid="22" grpId="0"/>
      <p:bldP spid="23" grpId="0"/>
      <p:bldP spid="24" grpId="0"/>
      <p:bldP spid="26" grpId="0" animBg="1"/>
      <p:bldP spid="27" grpId="0" animBg="1"/>
      <p:bldP spid="28" grpId="0" animBg="1"/>
      <p:bldP spid="29" grpId="0" animBg="1"/>
      <p:bldP spid="25" grpId="0" animBg="1"/>
      <p:bldP spid="6" grpId="0"/>
      <p:bldP spid="31" grpId="0"/>
      <p:bldP spid="3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itle 1"/>
          <p:cNvSpPr txBox="1">
            <a:spLocks/>
          </p:cNvSpPr>
          <p:nvPr/>
        </p:nvSpPr>
        <p:spPr>
          <a:xfrm>
            <a:off x="2411259" y="1184995"/>
            <a:ext cx="5516935" cy="105685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b="1" dirty="0">
              <a:latin typeface="Josefin Sans" pitchFamily="2" charset="0"/>
              <a:ea typeface="Josefin Sans" pitchFamily="2" charset="0"/>
            </a:endParaRPr>
          </a:p>
        </p:txBody>
      </p:sp>
      <p:sp>
        <p:nvSpPr>
          <p:cNvPr id="11" name="Title 1"/>
          <p:cNvSpPr txBox="1">
            <a:spLocks/>
          </p:cNvSpPr>
          <p:nvPr/>
        </p:nvSpPr>
        <p:spPr>
          <a:xfrm>
            <a:off x="533400" y="5931932"/>
            <a:ext cx="11389894" cy="6203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lumMod val="85000"/>
                  </a:schemeClr>
                </a:solidFill>
                <a:latin typeface="Josefin Sans" pitchFamily="2" charset="0"/>
                <a:ea typeface="Josefin Sans" pitchFamily="2" charset="0"/>
              </a:rPr>
              <a:t>INTRO / SYSTEM / </a:t>
            </a:r>
            <a:r>
              <a:rPr lang="en-US" sz="3600" b="1" dirty="0">
                <a:solidFill>
                  <a:schemeClr val="tx1">
                    <a:lumMod val="65000"/>
                    <a:lumOff val="35000"/>
                  </a:schemeClr>
                </a:solidFill>
                <a:latin typeface="Josefin Sans" pitchFamily="2" charset="0"/>
                <a:ea typeface="Josefin Sans" pitchFamily="2" charset="0"/>
              </a:rPr>
              <a:t>MODEL </a:t>
            </a:r>
            <a:r>
              <a:rPr lang="en-US" sz="3600" b="1" dirty="0" smtClean="0">
                <a:solidFill>
                  <a:schemeClr val="bg1">
                    <a:lumMod val="85000"/>
                  </a:schemeClr>
                </a:solidFill>
                <a:latin typeface="Josefin Sans" pitchFamily="2" charset="0"/>
                <a:ea typeface="Josefin Sans" pitchFamily="2" charset="0"/>
              </a:rPr>
              <a:t>/ DESIGN / CASE STUDY  </a:t>
            </a:r>
            <a:endParaRPr lang="en-US" sz="3600" b="1" dirty="0">
              <a:solidFill>
                <a:schemeClr val="bg1">
                  <a:lumMod val="85000"/>
                </a:schemeClr>
              </a:solidFill>
              <a:latin typeface="Josefin Sans" pitchFamily="2" charset="0"/>
              <a:ea typeface="Josefin Sans" pitchFamily="2" charset="0"/>
            </a:endParaRPr>
          </a:p>
        </p:txBody>
      </p:sp>
      <p:sp>
        <p:nvSpPr>
          <p:cNvPr id="14" name="Rectangle 13"/>
          <p:cNvSpPr/>
          <p:nvPr/>
        </p:nvSpPr>
        <p:spPr>
          <a:xfrm>
            <a:off x="720971" y="3674176"/>
            <a:ext cx="2244525" cy="400536"/>
          </a:xfrm>
          <a:prstGeom prst="rect">
            <a:avLst/>
          </a:prstGeom>
          <a:solidFill>
            <a:schemeClr val="bg1"/>
          </a:solidFill>
          <a:ln w="38100">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smtClean="0">
                <a:solidFill>
                  <a:schemeClr val="tx1">
                    <a:lumMod val="65000"/>
                    <a:lumOff val="35000"/>
                  </a:schemeClr>
                </a:solidFill>
                <a:latin typeface="+mj-lt"/>
                <a:ea typeface="Josefin Sans" pitchFamily="2" charset="0"/>
                <a:cs typeface="Arial" panose="020B0604020202020204" pitchFamily="34" charset="0"/>
              </a:rPr>
              <a:t>Collection of Tweets</a:t>
            </a:r>
            <a:endParaRPr lang="en-US" sz="2000" b="1" dirty="0">
              <a:solidFill>
                <a:schemeClr val="tx1">
                  <a:lumMod val="65000"/>
                  <a:lumOff val="35000"/>
                </a:schemeClr>
              </a:solidFill>
              <a:latin typeface="+mj-lt"/>
              <a:ea typeface="Josefin Sans" pitchFamily="2" charset="0"/>
              <a:cs typeface="Arial" panose="020B0604020202020204" pitchFamily="34" charset="0"/>
            </a:endParaRPr>
          </a:p>
        </p:txBody>
      </p:sp>
      <p:sp>
        <p:nvSpPr>
          <p:cNvPr id="15" name="Rectangle 14"/>
          <p:cNvSpPr/>
          <p:nvPr/>
        </p:nvSpPr>
        <p:spPr>
          <a:xfrm>
            <a:off x="1160848" y="2972239"/>
            <a:ext cx="1378014" cy="341660"/>
          </a:xfrm>
          <a:prstGeom prst="rect">
            <a:avLst/>
          </a:prstGeom>
          <a:solidFill>
            <a:schemeClr val="bg1">
              <a:lumMod val="75000"/>
            </a:schemeClr>
          </a:solidFill>
          <a:ln w="38100">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smtClean="0">
                <a:solidFill>
                  <a:schemeClr val="bg1"/>
                </a:solidFill>
                <a:latin typeface="+mj-lt"/>
                <a:ea typeface="Josefin Sans" pitchFamily="2" charset="0"/>
                <a:cs typeface="Arial" panose="020B0604020202020204" pitchFamily="34" charset="0"/>
              </a:rPr>
              <a:t>Text Search</a:t>
            </a:r>
            <a:endParaRPr lang="en-US" sz="2000" b="1" dirty="0">
              <a:solidFill>
                <a:schemeClr val="bg1"/>
              </a:solidFill>
              <a:latin typeface="+mj-lt"/>
              <a:ea typeface="Josefin Sans" pitchFamily="2" charset="0"/>
              <a:cs typeface="Arial" panose="020B0604020202020204" pitchFamily="34" charset="0"/>
            </a:endParaRPr>
          </a:p>
        </p:txBody>
      </p:sp>
      <p:sp>
        <p:nvSpPr>
          <p:cNvPr id="16" name="Rectangle 15"/>
          <p:cNvSpPr/>
          <p:nvPr/>
        </p:nvSpPr>
        <p:spPr>
          <a:xfrm>
            <a:off x="4010528" y="2790041"/>
            <a:ext cx="2041114" cy="706056"/>
          </a:xfrm>
          <a:prstGeom prst="rect">
            <a:avLst/>
          </a:prstGeom>
          <a:solidFill>
            <a:schemeClr val="bg1"/>
          </a:solidFill>
          <a:ln w="38100">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smtClean="0">
                <a:solidFill>
                  <a:schemeClr val="tx1">
                    <a:lumMod val="65000"/>
                    <a:lumOff val="35000"/>
                  </a:schemeClr>
                </a:solidFill>
                <a:latin typeface="+mj-lt"/>
                <a:ea typeface="Josefin Sans" pitchFamily="2" charset="0"/>
                <a:cs typeface="Arial" panose="020B0604020202020204" pitchFamily="34" charset="0"/>
              </a:rPr>
              <a:t>Time Series: </a:t>
            </a:r>
          </a:p>
          <a:p>
            <a:pPr algn="ctr"/>
            <a:r>
              <a:rPr lang="en-US" sz="2000" b="1" dirty="0" smtClean="0">
                <a:solidFill>
                  <a:schemeClr val="tx1">
                    <a:lumMod val="65000"/>
                    <a:lumOff val="35000"/>
                  </a:schemeClr>
                </a:solidFill>
                <a:latin typeface="+mj-lt"/>
                <a:ea typeface="Josefin Sans" pitchFamily="2" charset="0"/>
                <a:cs typeface="Arial" panose="020B0604020202020204" pitchFamily="34" charset="0"/>
              </a:rPr>
              <a:t>volume of tweets</a:t>
            </a:r>
            <a:endParaRPr lang="en-US" sz="2000" b="1" dirty="0">
              <a:solidFill>
                <a:schemeClr val="tx1">
                  <a:lumMod val="65000"/>
                  <a:lumOff val="35000"/>
                </a:schemeClr>
              </a:solidFill>
              <a:latin typeface="+mj-lt"/>
              <a:ea typeface="Josefin Sans" pitchFamily="2" charset="0"/>
              <a:cs typeface="Arial" panose="020B0604020202020204" pitchFamily="34" charset="0"/>
            </a:endParaRPr>
          </a:p>
        </p:txBody>
      </p:sp>
      <p:cxnSp>
        <p:nvCxnSpPr>
          <p:cNvPr id="17" name="Straight Arrow Connector 16"/>
          <p:cNvCxnSpPr>
            <a:stCxn id="15" idx="3"/>
            <a:endCxn id="16" idx="1"/>
          </p:cNvCxnSpPr>
          <p:nvPr/>
        </p:nvCxnSpPr>
        <p:spPr>
          <a:xfrm>
            <a:off x="2538862" y="3143069"/>
            <a:ext cx="1471666" cy="0"/>
          </a:xfrm>
          <a:prstGeom prst="straightConnector1">
            <a:avLst/>
          </a:prstGeom>
          <a:ln w="3810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sp>
        <p:nvSpPr>
          <p:cNvPr id="19" name="TextBox 18"/>
          <p:cNvSpPr txBox="1"/>
          <p:nvPr/>
        </p:nvSpPr>
        <p:spPr>
          <a:xfrm>
            <a:off x="2544315" y="1851571"/>
            <a:ext cx="700128" cy="400110"/>
          </a:xfrm>
          <a:prstGeom prst="rect">
            <a:avLst/>
          </a:prstGeom>
          <a:noFill/>
        </p:spPr>
        <p:txBody>
          <a:bodyPr wrap="none" rtlCol="0">
            <a:spAutoFit/>
          </a:bodyPr>
          <a:lstStyle/>
          <a:p>
            <a:r>
              <a:rPr lang="en-US" sz="2000" b="1" i="1" dirty="0">
                <a:solidFill>
                  <a:schemeClr val="tx1">
                    <a:lumMod val="65000"/>
                    <a:lumOff val="35000"/>
                  </a:schemeClr>
                </a:solidFill>
                <a:latin typeface="+mj-lt"/>
                <a:ea typeface="Josefin Sans" pitchFamily="2" charset="0"/>
                <a:cs typeface="Arial" panose="020B0604020202020204" pitchFamily="34" charset="0"/>
              </a:rPr>
              <a:t>Topic</a:t>
            </a:r>
          </a:p>
        </p:txBody>
      </p:sp>
      <p:sp>
        <p:nvSpPr>
          <p:cNvPr id="20" name="Freeform 19"/>
          <p:cNvSpPr/>
          <p:nvPr/>
        </p:nvSpPr>
        <p:spPr>
          <a:xfrm>
            <a:off x="3250402" y="2075252"/>
            <a:ext cx="627976" cy="898157"/>
          </a:xfrm>
          <a:custGeom>
            <a:avLst/>
            <a:gdLst>
              <a:gd name="connsiteX0" fmla="*/ 0 w 2165684"/>
              <a:gd name="connsiteY0" fmla="*/ 0 h 1084424"/>
              <a:gd name="connsiteX1" fmla="*/ 1720516 w 2165684"/>
              <a:gd name="connsiteY1" fmla="*/ 1082842 h 1084424"/>
              <a:gd name="connsiteX2" fmla="*/ 2165684 w 2165684"/>
              <a:gd name="connsiteY2" fmla="*/ 192506 h 1084424"/>
              <a:gd name="connsiteX0" fmla="*/ 22426 w 2188110"/>
              <a:gd name="connsiteY0" fmla="*/ 0 h 1096417"/>
              <a:gd name="connsiteX1" fmla="*/ 82584 w 2188110"/>
              <a:gd name="connsiteY1" fmla="*/ 1094873 h 1096417"/>
              <a:gd name="connsiteX2" fmla="*/ 2188110 w 2188110"/>
              <a:gd name="connsiteY2" fmla="*/ 192506 h 1096417"/>
              <a:gd name="connsiteX0" fmla="*/ 0 w 1371600"/>
              <a:gd name="connsiteY0" fmla="*/ 0 h 1618731"/>
              <a:gd name="connsiteX1" fmla="*/ 60158 w 1371600"/>
              <a:gd name="connsiteY1" fmla="*/ 1094873 h 1618731"/>
              <a:gd name="connsiteX2" fmla="*/ 1371600 w 1371600"/>
              <a:gd name="connsiteY2" fmla="*/ 1443790 h 1618731"/>
              <a:gd name="connsiteX0" fmla="*/ 0 w 1491916"/>
              <a:gd name="connsiteY0" fmla="*/ 0 h 1310091"/>
              <a:gd name="connsiteX1" fmla="*/ 180474 w 1491916"/>
              <a:gd name="connsiteY1" fmla="*/ 794084 h 1310091"/>
              <a:gd name="connsiteX2" fmla="*/ 1491916 w 1491916"/>
              <a:gd name="connsiteY2" fmla="*/ 1143001 h 1310091"/>
              <a:gd name="connsiteX0" fmla="*/ 0 w 1491916"/>
              <a:gd name="connsiteY0" fmla="*/ 0 h 1310091"/>
              <a:gd name="connsiteX1" fmla="*/ 180474 w 1491916"/>
              <a:gd name="connsiteY1" fmla="*/ 794084 h 1310091"/>
              <a:gd name="connsiteX2" fmla="*/ 1491916 w 1491916"/>
              <a:gd name="connsiteY2" fmla="*/ 1143001 h 1310091"/>
              <a:gd name="connsiteX0" fmla="*/ 0 w 1491916"/>
              <a:gd name="connsiteY0" fmla="*/ 0 h 1266195"/>
              <a:gd name="connsiteX1" fmla="*/ 842211 w 1491916"/>
              <a:gd name="connsiteY1" fmla="*/ 445168 h 1266195"/>
              <a:gd name="connsiteX2" fmla="*/ 1491916 w 1491916"/>
              <a:gd name="connsiteY2" fmla="*/ 1143001 h 1266195"/>
              <a:gd name="connsiteX0" fmla="*/ 0 w 1491916"/>
              <a:gd name="connsiteY0" fmla="*/ 0 h 1269399"/>
              <a:gd name="connsiteX1" fmla="*/ 842211 w 1491916"/>
              <a:gd name="connsiteY1" fmla="*/ 445168 h 1269399"/>
              <a:gd name="connsiteX2" fmla="*/ 1491916 w 1491916"/>
              <a:gd name="connsiteY2" fmla="*/ 1143001 h 1269399"/>
              <a:gd name="connsiteX0" fmla="*/ 0 w 1491916"/>
              <a:gd name="connsiteY0" fmla="*/ 0 h 1285125"/>
              <a:gd name="connsiteX1" fmla="*/ 842211 w 1491916"/>
              <a:gd name="connsiteY1" fmla="*/ 445168 h 1285125"/>
              <a:gd name="connsiteX2" fmla="*/ 1491916 w 1491916"/>
              <a:gd name="connsiteY2" fmla="*/ 1143001 h 1285125"/>
              <a:gd name="connsiteX0" fmla="*/ 0 w 1491916"/>
              <a:gd name="connsiteY0" fmla="*/ 0 h 1285125"/>
              <a:gd name="connsiteX1" fmla="*/ 842211 w 1491916"/>
              <a:gd name="connsiteY1" fmla="*/ 445168 h 1285125"/>
              <a:gd name="connsiteX2" fmla="*/ 1491916 w 1491916"/>
              <a:gd name="connsiteY2" fmla="*/ 1143001 h 1285125"/>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Lst>
            <a:ahLst/>
            <a:cxnLst>
              <a:cxn ang="0">
                <a:pos x="connsiteX0" y="connsiteY0"/>
              </a:cxn>
              <a:cxn ang="0">
                <a:pos x="connsiteX1" y="connsiteY1"/>
              </a:cxn>
            </a:cxnLst>
            <a:rect l="l" t="t" r="r" b="b"/>
            <a:pathLst>
              <a:path w="1491916" h="1143001">
                <a:moveTo>
                  <a:pt x="0" y="0"/>
                </a:moveTo>
                <a:cubicBezTo>
                  <a:pt x="882316" y="20053"/>
                  <a:pt x="814137" y="1086854"/>
                  <a:pt x="1491916" y="1143001"/>
                </a:cubicBezTo>
              </a:path>
            </a:pathLst>
          </a:custGeom>
          <a:noFill/>
          <a:ln w="38100">
            <a:solidFill>
              <a:schemeClr val="bg1">
                <a:lumMod val="65000"/>
              </a:schemeClr>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p:cNvSpPr txBox="1"/>
          <p:nvPr/>
        </p:nvSpPr>
        <p:spPr>
          <a:xfrm>
            <a:off x="1981666" y="2211849"/>
            <a:ext cx="1300356" cy="400110"/>
          </a:xfrm>
          <a:prstGeom prst="rect">
            <a:avLst/>
          </a:prstGeom>
          <a:noFill/>
        </p:spPr>
        <p:txBody>
          <a:bodyPr wrap="none" rtlCol="0">
            <a:spAutoFit/>
          </a:bodyPr>
          <a:lstStyle/>
          <a:p>
            <a:r>
              <a:rPr lang="en-US" sz="2000" b="1" i="1" dirty="0" smtClean="0">
                <a:solidFill>
                  <a:schemeClr val="tx1">
                    <a:lumMod val="65000"/>
                    <a:lumOff val="35000"/>
                  </a:schemeClr>
                </a:solidFill>
                <a:latin typeface="+mj-lt"/>
                <a:ea typeface="Josefin Sans" pitchFamily="2" charset="0"/>
                <a:cs typeface="Arial" panose="020B0604020202020204" pitchFamily="34" charset="0"/>
              </a:rPr>
              <a:t>User group</a:t>
            </a:r>
            <a:endParaRPr lang="en-US" sz="2000" b="1" i="1" dirty="0">
              <a:solidFill>
                <a:schemeClr val="tx1">
                  <a:lumMod val="65000"/>
                  <a:lumOff val="35000"/>
                </a:schemeClr>
              </a:solidFill>
              <a:latin typeface="+mj-lt"/>
              <a:ea typeface="Josefin Sans" pitchFamily="2" charset="0"/>
              <a:cs typeface="Arial" panose="020B0604020202020204" pitchFamily="34" charset="0"/>
            </a:endParaRPr>
          </a:p>
        </p:txBody>
      </p:sp>
      <p:sp>
        <p:nvSpPr>
          <p:cNvPr id="22" name="Freeform 21"/>
          <p:cNvSpPr/>
          <p:nvPr/>
        </p:nvSpPr>
        <p:spPr>
          <a:xfrm>
            <a:off x="3250400" y="2365247"/>
            <a:ext cx="627977" cy="666454"/>
          </a:xfrm>
          <a:custGeom>
            <a:avLst/>
            <a:gdLst>
              <a:gd name="connsiteX0" fmla="*/ 0 w 2165684"/>
              <a:gd name="connsiteY0" fmla="*/ 0 h 1084424"/>
              <a:gd name="connsiteX1" fmla="*/ 1720516 w 2165684"/>
              <a:gd name="connsiteY1" fmla="*/ 1082842 h 1084424"/>
              <a:gd name="connsiteX2" fmla="*/ 2165684 w 2165684"/>
              <a:gd name="connsiteY2" fmla="*/ 192506 h 1084424"/>
              <a:gd name="connsiteX0" fmla="*/ 22426 w 2188110"/>
              <a:gd name="connsiteY0" fmla="*/ 0 h 1096417"/>
              <a:gd name="connsiteX1" fmla="*/ 82584 w 2188110"/>
              <a:gd name="connsiteY1" fmla="*/ 1094873 h 1096417"/>
              <a:gd name="connsiteX2" fmla="*/ 2188110 w 2188110"/>
              <a:gd name="connsiteY2" fmla="*/ 192506 h 1096417"/>
              <a:gd name="connsiteX0" fmla="*/ 0 w 1371600"/>
              <a:gd name="connsiteY0" fmla="*/ 0 h 1618731"/>
              <a:gd name="connsiteX1" fmla="*/ 60158 w 1371600"/>
              <a:gd name="connsiteY1" fmla="*/ 1094873 h 1618731"/>
              <a:gd name="connsiteX2" fmla="*/ 1371600 w 1371600"/>
              <a:gd name="connsiteY2" fmla="*/ 1443790 h 1618731"/>
              <a:gd name="connsiteX0" fmla="*/ 0 w 1491916"/>
              <a:gd name="connsiteY0" fmla="*/ 0 h 1310091"/>
              <a:gd name="connsiteX1" fmla="*/ 180474 w 1491916"/>
              <a:gd name="connsiteY1" fmla="*/ 794084 h 1310091"/>
              <a:gd name="connsiteX2" fmla="*/ 1491916 w 1491916"/>
              <a:gd name="connsiteY2" fmla="*/ 1143001 h 1310091"/>
              <a:gd name="connsiteX0" fmla="*/ 0 w 1491916"/>
              <a:gd name="connsiteY0" fmla="*/ 0 h 1310091"/>
              <a:gd name="connsiteX1" fmla="*/ 180474 w 1491916"/>
              <a:gd name="connsiteY1" fmla="*/ 794084 h 1310091"/>
              <a:gd name="connsiteX2" fmla="*/ 1491916 w 1491916"/>
              <a:gd name="connsiteY2" fmla="*/ 1143001 h 1310091"/>
              <a:gd name="connsiteX0" fmla="*/ 0 w 1491916"/>
              <a:gd name="connsiteY0" fmla="*/ 0 h 1266195"/>
              <a:gd name="connsiteX1" fmla="*/ 842211 w 1491916"/>
              <a:gd name="connsiteY1" fmla="*/ 445168 h 1266195"/>
              <a:gd name="connsiteX2" fmla="*/ 1491916 w 1491916"/>
              <a:gd name="connsiteY2" fmla="*/ 1143001 h 1266195"/>
              <a:gd name="connsiteX0" fmla="*/ 0 w 1491916"/>
              <a:gd name="connsiteY0" fmla="*/ 0 h 1269399"/>
              <a:gd name="connsiteX1" fmla="*/ 842211 w 1491916"/>
              <a:gd name="connsiteY1" fmla="*/ 445168 h 1269399"/>
              <a:gd name="connsiteX2" fmla="*/ 1491916 w 1491916"/>
              <a:gd name="connsiteY2" fmla="*/ 1143001 h 1269399"/>
              <a:gd name="connsiteX0" fmla="*/ 0 w 1491916"/>
              <a:gd name="connsiteY0" fmla="*/ 0 h 1285125"/>
              <a:gd name="connsiteX1" fmla="*/ 842211 w 1491916"/>
              <a:gd name="connsiteY1" fmla="*/ 445168 h 1285125"/>
              <a:gd name="connsiteX2" fmla="*/ 1491916 w 1491916"/>
              <a:gd name="connsiteY2" fmla="*/ 1143001 h 1285125"/>
              <a:gd name="connsiteX0" fmla="*/ 0 w 1491916"/>
              <a:gd name="connsiteY0" fmla="*/ 0 h 1285125"/>
              <a:gd name="connsiteX1" fmla="*/ 842211 w 1491916"/>
              <a:gd name="connsiteY1" fmla="*/ 445168 h 1285125"/>
              <a:gd name="connsiteX2" fmla="*/ 1491916 w 1491916"/>
              <a:gd name="connsiteY2" fmla="*/ 1143001 h 1285125"/>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636295"/>
              <a:gd name="connsiteY0" fmla="*/ 0 h 866274"/>
              <a:gd name="connsiteX1" fmla="*/ 1636295 w 1636295"/>
              <a:gd name="connsiteY1" fmla="*/ 866274 h 866274"/>
              <a:gd name="connsiteX0" fmla="*/ 0 w 1419727"/>
              <a:gd name="connsiteY0" fmla="*/ 0 h 745959"/>
              <a:gd name="connsiteX1" fmla="*/ 1419727 w 1419727"/>
              <a:gd name="connsiteY1" fmla="*/ 745959 h 745959"/>
            </a:gdLst>
            <a:ahLst/>
            <a:cxnLst>
              <a:cxn ang="0">
                <a:pos x="connsiteX0" y="connsiteY0"/>
              </a:cxn>
              <a:cxn ang="0">
                <a:pos x="connsiteX1" y="connsiteY1"/>
              </a:cxn>
            </a:cxnLst>
            <a:rect l="l" t="t" r="r" b="b"/>
            <a:pathLst>
              <a:path w="1419727" h="745959">
                <a:moveTo>
                  <a:pt x="0" y="0"/>
                </a:moveTo>
                <a:cubicBezTo>
                  <a:pt x="882316" y="20053"/>
                  <a:pt x="741948" y="689812"/>
                  <a:pt x="1419727" y="745959"/>
                </a:cubicBezTo>
              </a:path>
            </a:pathLst>
          </a:custGeom>
          <a:noFill/>
          <a:ln w="38100">
            <a:solidFill>
              <a:schemeClr val="bg1">
                <a:lumMod val="65000"/>
              </a:schemeClr>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p:cNvSpPr/>
          <p:nvPr/>
        </p:nvSpPr>
        <p:spPr>
          <a:xfrm>
            <a:off x="4027101" y="1905126"/>
            <a:ext cx="2024541" cy="630447"/>
          </a:xfrm>
          <a:prstGeom prst="rect">
            <a:avLst/>
          </a:prstGeom>
          <a:solidFill>
            <a:srgbClr val="7C85F2"/>
          </a:solidFill>
          <a:ln w="38100">
            <a:solidFill>
              <a:srgbClr val="7C85F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smtClean="0">
                <a:solidFill>
                  <a:schemeClr val="bg1"/>
                </a:solidFill>
                <a:latin typeface="+mj-lt"/>
                <a:ea typeface="Josefin Sans" pitchFamily="2" charset="0"/>
                <a:cs typeface="Arial" panose="020B0604020202020204" pitchFamily="34" charset="0"/>
              </a:rPr>
              <a:t>Topic Competition Modeling</a:t>
            </a:r>
            <a:endParaRPr lang="en-US" sz="2000" b="1" dirty="0">
              <a:solidFill>
                <a:schemeClr val="bg1"/>
              </a:solidFill>
              <a:latin typeface="+mj-lt"/>
              <a:ea typeface="Josefin Sans" pitchFamily="2" charset="0"/>
              <a:cs typeface="Arial" panose="020B0604020202020204" pitchFamily="34" charset="0"/>
            </a:endParaRPr>
          </a:p>
        </p:txBody>
      </p:sp>
      <p:sp>
        <p:nvSpPr>
          <p:cNvPr id="25" name="Rectangle 24"/>
          <p:cNvSpPr/>
          <p:nvPr/>
        </p:nvSpPr>
        <p:spPr>
          <a:xfrm>
            <a:off x="4027101" y="1197683"/>
            <a:ext cx="2024541" cy="660195"/>
          </a:xfrm>
          <a:prstGeom prst="rect">
            <a:avLst/>
          </a:prstGeom>
          <a:solidFill>
            <a:srgbClr val="7C85F2"/>
          </a:solidFill>
          <a:ln w="38100">
            <a:solidFill>
              <a:srgbClr val="7C85F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smtClean="0">
                <a:solidFill>
                  <a:schemeClr val="bg1"/>
                </a:solidFill>
                <a:latin typeface="+mj-lt"/>
                <a:ea typeface="Josefin Sans" pitchFamily="2" charset="0"/>
                <a:cs typeface="Arial" panose="020B0604020202020204" pitchFamily="34" charset="0"/>
              </a:rPr>
              <a:t>Topic Transition Analysis</a:t>
            </a:r>
            <a:endParaRPr lang="en-US" sz="2000" b="1" dirty="0">
              <a:solidFill>
                <a:schemeClr val="bg1"/>
              </a:solidFill>
              <a:latin typeface="+mj-lt"/>
              <a:ea typeface="Josefin Sans" pitchFamily="2" charset="0"/>
              <a:cs typeface="Arial" panose="020B0604020202020204" pitchFamily="34" charset="0"/>
            </a:endParaRPr>
          </a:p>
        </p:txBody>
      </p:sp>
      <p:cxnSp>
        <p:nvCxnSpPr>
          <p:cNvPr id="26" name="Elbow Connector 25"/>
          <p:cNvCxnSpPr>
            <a:endCxn id="15" idx="0"/>
          </p:cNvCxnSpPr>
          <p:nvPr/>
        </p:nvCxnSpPr>
        <p:spPr>
          <a:xfrm rot="16200000" flipH="1" flipV="1">
            <a:off x="5383576" y="-1903686"/>
            <a:ext cx="1342204" cy="8409645"/>
          </a:xfrm>
          <a:prstGeom prst="bentConnector3">
            <a:avLst>
              <a:gd name="adj1" fmla="val -70776"/>
            </a:avLst>
          </a:prstGeom>
          <a:ln w="3810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6088561" y="1905124"/>
            <a:ext cx="782542" cy="2"/>
          </a:xfrm>
          <a:prstGeom prst="straightConnector1">
            <a:avLst/>
          </a:prstGeom>
          <a:ln w="3810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cxnSp>
        <p:nvCxnSpPr>
          <p:cNvPr id="28" name="Straight Arrow Connector 27"/>
          <p:cNvCxnSpPr>
            <a:stCxn id="14" idx="0"/>
            <a:endCxn id="15" idx="2"/>
          </p:cNvCxnSpPr>
          <p:nvPr/>
        </p:nvCxnSpPr>
        <p:spPr>
          <a:xfrm flipV="1">
            <a:off x="1843234" y="3313899"/>
            <a:ext cx="6621" cy="360277"/>
          </a:xfrm>
          <a:prstGeom prst="straightConnector1">
            <a:avLst/>
          </a:prstGeom>
          <a:ln w="3810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cxnSp>
        <p:nvCxnSpPr>
          <p:cNvPr id="29" name="Straight Arrow Connector 28"/>
          <p:cNvCxnSpPr>
            <a:stCxn id="16" idx="0"/>
            <a:endCxn id="23" idx="2"/>
          </p:cNvCxnSpPr>
          <p:nvPr/>
        </p:nvCxnSpPr>
        <p:spPr>
          <a:xfrm flipV="1">
            <a:off x="5031085" y="2535573"/>
            <a:ext cx="8287" cy="254468"/>
          </a:xfrm>
          <a:prstGeom prst="straightConnector1">
            <a:avLst/>
          </a:prstGeom>
          <a:ln w="38100">
            <a:solidFill>
              <a:srgbClr val="7C85F2"/>
            </a:solidFill>
            <a:tailEnd type="triangle"/>
          </a:ln>
        </p:spPr>
        <p:style>
          <a:lnRef idx="1">
            <a:schemeClr val="dk1"/>
          </a:lnRef>
          <a:fillRef idx="0">
            <a:schemeClr val="dk1"/>
          </a:fillRef>
          <a:effectRef idx="0">
            <a:schemeClr val="dk1"/>
          </a:effectRef>
          <a:fontRef idx="minor">
            <a:schemeClr val="tx1"/>
          </a:fontRef>
        </p:style>
      </p:cxnSp>
      <p:sp>
        <p:nvSpPr>
          <p:cNvPr id="30" name="Freeform 29"/>
          <p:cNvSpPr/>
          <p:nvPr/>
        </p:nvSpPr>
        <p:spPr>
          <a:xfrm>
            <a:off x="8167927" y="2075252"/>
            <a:ext cx="601535" cy="412297"/>
          </a:xfrm>
          <a:custGeom>
            <a:avLst/>
            <a:gdLst>
              <a:gd name="connsiteX0" fmla="*/ 0 w 2165684"/>
              <a:gd name="connsiteY0" fmla="*/ 0 h 1084424"/>
              <a:gd name="connsiteX1" fmla="*/ 1720516 w 2165684"/>
              <a:gd name="connsiteY1" fmla="*/ 1082842 h 1084424"/>
              <a:gd name="connsiteX2" fmla="*/ 2165684 w 2165684"/>
              <a:gd name="connsiteY2" fmla="*/ 192506 h 1084424"/>
              <a:gd name="connsiteX0" fmla="*/ 22426 w 2188110"/>
              <a:gd name="connsiteY0" fmla="*/ 0 h 1096417"/>
              <a:gd name="connsiteX1" fmla="*/ 82584 w 2188110"/>
              <a:gd name="connsiteY1" fmla="*/ 1094873 h 1096417"/>
              <a:gd name="connsiteX2" fmla="*/ 2188110 w 2188110"/>
              <a:gd name="connsiteY2" fmla="*/ 192506 h 1096417"/>
              <a:gd name="connsiteX0" fmla="*/ 0 w 1371600"/>
              <a:gd name="connsiteY0" fmla="*/ 0 h 1618731"/>
              <a:gd name="connsiteX1" fmla="*/ 60158 w 1371600"/>
              <a:gd name="connsiteY1" fmla="*/ 1094873 h 1618731"/>
              <a:gd name="connsiteX2" fmla="*/ 1371600 w 1371600"/>
              <a:gd name="connsiteY2" fmla="*/ 1443790 h 1618731"/>
              <a:gd name="connsiteX0" fmla="*/ 0 w 1491916"/>
              <a:gd name="connsiteY0" fmla="*/ 0 h 1310091"/>
              <a:gd name="connsiteX1" fmla="*/ 180474 w 1491916"/>
              <a:gd name="connsiteY1" fmla="*/ 794084 h 1310091"/>
              <a:gd name="connsiteX2" fmla="*/ 1491916 w 1491916"/>
              <a:gd name="connsiteY2" fmla="*/ 1143001 h 1310091"/>
              <a:gd name="connsiteX0" fmla="*/ 0 w 1491916"/>
              <a:gd name="connsiteY0" fmla="*/ 0 h 1310091"/>
              <a:gd name="connsiteX1" fmla="*/ 180474 w 1491916"/>
              <a:gd name="connsiteY1" fmla="*/ 794084 h 1310091"/>
              <a:gd name="connsiteX2" fmla="*/ 1491916 w 1491916"/>
              <a:gd name="connsiteY2" fmla="*/ 1143001 h 1310091"/>
              <a:gd name="connsiteX0" fmla="*/ 0 w 1491916"/>
              <a:gd name="connsiteY0" fmla="*/ 0 h 1266195"/>
              <a:gd name="connsiteX1" fmla="*/ 842211 w 1491916"/>
              <a:gd name="connsiteY1" fmla="*/ 445168 h 1266195"/>
              <a:gd name="connsiteX2" fmla="*/ 1491916 w 1491916"/>
              <a:gd name="connsiteY2" fmla="*/ 1143001 h 1266195"/>
              <a:gd name="connsiteX0" fmla="*/ 0 w 1491916"/>
              <a:gd name="connsiteY0" fmla="*/ 0 h 1269399"/>
              <a:gd name="connsiteX1" fmla="*/ 842211 w 1491916"/>
              <a:gd name="connsiteY1" fmla="*/ 445168 h 1269399"/>
              <a:gd name="connsiteX2" fmla="*/ 1491916 w 1491916"/>
              <a:gd name="connsiteY2" fmla="*/ 1143001 h 1269399"/>
              <a:gd name="connsiteX0" fmla="*/ 0 w 1491916"/>
              <a:gd name="connsiteY0" fmla="*/ 0 h 1285125"/>
              <a:gd name="connsiteX1" fmla="*/ 842211 w 1491916"/>
              <a:gd name="connsiteY1" fmla="*/ 445168 h 1285125"/>
              <a:gd name="connsiteX2" fmla="*/ 1491916 w 1491916"/>
              <a:gd name="connsiteY2" fmla="*/ 1143001 h 1285125"/>
              <a:gd name="connsiteX0" fmla="*/ 0 w 1491916"/>
              <a:gd name="connsiteY0" fmla="*/ 0 h 1285125"/>
              <a:gd name="connsiteX1" fmla="*/ 842211 w 1491916"/>
              <a:gd name="connsiteY1" fmla="*/ 445168 h 1285125"/>
              <a:gd name="connsiteX2" fmla="*/ 1491916 w 1491916"/>
              <a:gd name="connsiteY2" fmla="*/ 1143001 h 1285125"/>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067311"/>
              <a:gd name="connsiteY0" fmla="*/ 0 h 2007034"/>
              <a:gd name="connsiteX1" fmla="*/ 1067311 w 1067311"/>
              <a:gd name="connsiteY1" fmla="*/ 2007034 h 2007034"/>
              <a:gd name="connsiteX0" fmla="*/ 0 w 1067311"/>
              <a:gd name="connsiteY0" fmla="*/ 0 h 2007034"/>
              <a:gd name="connsiteX1" fmla="*/ 1067311 w 1067311"/>
              <a:gd name="connsiteY1" fmla="*/ 2007034 h 2007034"/>
              <a:gd name="connsiteX0" fmla="*/ 0 w 998826"/>
              <a:gd name="connsiteY0" fmla="*/ 0 h 3447089"/>
              <a:gd name="connsiteX1" fmla="*/ 998826 w 998826"/>
              <a:gd name="connsiteY1" fmla="*/ 3447089 h 3447089"/>
              <a:gd name="connsiteX0" fmla="*/ 0 w 998826"/>
              <a:gd name="connsiteY0" fmla="*/ 0 h 3447089"/>
              <a:gd name="connsiteX1" fmla="*/ 998826 w 998826"/>
              <a:gd name="connsiteY1" fmla="*/ 3447089 h 3447089"/>
            </a:gdLst>
            <a:ahLst/>
            <a:cxnLst>
              <a:cxn ang="0">
                <a:pos x="connsiteX0" y="connsiteY0"/>
              </a:cxn>
              <a:cxn ang="0">
                <a:pos x="connsiteX1" y="connsiteY1"/>
              </a:cxn>
            </a:cxnLst>
            <a:rect l="l" t="t" r="r" b="b"/>
            <a:pathLst>
              <a:path w="998826" h="3447089">
                <a:moveTo>
                  <a:pt x="0" y="0"/>
                </a:moveTo>
                <a:cubicBezTo>
                  <a:pt x="320741" y="2381743"/>
                  <a:pt x="540198" y="2584513"/>
                  <a:pt x="998826" y="3447089"/>
                </a:cubicBezTo>
              </a:path>
            </a:pathLst>
          </a:custGeom>
          <a:noFill/>
          <a:ln w="38100">
            <a:solidFill>
              <a:schemeClr val="bg1">
                <a:lumMod val="65000"/>
              </a:schemeClr>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a:off x="8370298" y="1281857"/>
            <a:ext cx="1665460" cy="461235"/>
          </a:xfrm>
          <a:custGeom>
            <a:avLst/>
            <a:gdLst>
              <a:gd name="connsiteX0" fmla="*/ 0 w 2165684"/>
              <a:gd name="connsiteY0" fmla="*/ 0 h 1084424"/>
              <a:gd name="connsiteX1" fmla="*/ 1720516 w 2165684"/>
              <a:gd name="connsiteY1" fmla="*/ 1082842 h 1084424"/>
              <a:gd name="connsiteX2" fmla="*/ 2165684 w 2165684"/>
              <a:gd name="connsiteY2" fmla="*/ 192506 h 1084424"/>
              <a:gd name="connsiteX0" fmla="*/ 22426 w 2188110"/>
              <a:gd name="connsiteY0" fmla="*/ 0 h 1096417"/>
              <a:gd name="connsiteX1" fmla="*/ 82584 w 2188110"/>
              <a:gd name="connsiteY1" fmla="*/ 1094873 h 1096417"/>
              <a:gd name="connsiteX2" fmla="*/ 2188110 w 2188110"/>
              <a:gd name="connsiteY2" fmla="*/ 192506 h 1096417"/>
              <a:gd name="connsiteX0" fmla="*/ 0 w 1371600"/>
              <a:gd name="connsiteY0" fmla="*/ 0 h 1618731"/>
              <a:gd name="connsiteX1" fmla="*/ 60158 w 1371600"/>
              <a:gd name="connsiteY1" fmla="*/ 1094873 h 1618731"/>
              <a:gd name="connsiteX2" fmla="*/ 1371600 w 1371600"/>
              <a:gd name="connsiteY2" fmla="*/ 1443790 h 1618731"/>
              <a:gd name="connsiteX0" fmla="*/ 0 w 1491916"/>
              <a:gd name="connsiteY0" fmla="*/ 0 h 1310091"/>
              <a:gd name="connsiteX1" fmla="*/ 180474 w 1491916"/>
              <a:gd name="connsiteY1" fmla="*/ 794084 h 1310091"/>
              <a:gd name="connsiteX2" fmla="*/ 1491916 w 1491916"/>
              <a:gd name="connsiteY2" fmla="*/ 1143001 h 1310091"/>
              <a:gd name="connsiteX0" fmla="*/ 0 w 1491916"/>
              <a:gd name="connsiteY0" fmla="*/ 0 h 1310091"/>
              <a:gd name="connsiteX1" fmla="*/ 180474 w 1491916"/>
              <a:gd name="connsiteY1" fmla="*/ 794084 h 1310091"/>
              <a:gd name="connsiteX2" fmla="*/ 1491916 w 1491916"/>
              <a:gd name="connsiteY2" fmla="*/ 1143001 h 1310091"/>
              <a:gd name="connsiteX0" fmla="*/ 0 w 1491916"/>
              <a:gd name="connsiteY0" fmla="*/ 0 h 1266195"/>
              <a:gd name="connsiteX1" fmla="*/ 842211 w 1491916"/>
              <a:gd name="connsiteY1" fmla="*/ 445168 h 1266195"/>
              <a:gd name="connsiteX2" fmla="*/ 1491916 w 1491916"/>
              <a:gd name="connsiteY2" fmla="*/ 1143001 h 1266195"/>
              <a:gd name="connsiteX0" fmla="*/ 0 w 1491916"/>
              <a:gd name="connsiteY0" fmla="*/ 0 h 1269399"/>
              <a:gd name="connsiteX1" fmla="*/ 842211 w 1491916"/>
              <a:gd name="connsiteY1" fmla="*/ 445168 h 1269399"/>
              <a:gd name="connsiteX2" fmla="*/ 1491916 w 1491916"/>
              <a:gd name="connsiteY2" fmla="*/ 1143001 h 1269399"/>
              <a:gd name="connsiteX0" fmla="*/ 0 w 1491916"/>
              <a:gd name="connsiteY0" fmla="*/ 0 h 1285125"/>
              <a:gd name="connsiteX1" fmla="*/ 842211 w 1491916"/>
              <a:gd name="connsiteY1" fmla="*/ 445168 h 1285125"/>
              <a:gd name="connsiteX2" fmla="*/ 1491916 w 1491916"/>
              <a:gd name="connsiteY2" fmla="*/ 1143001 h 1285125"/>
              <a:gd name="connsiteX0" fmla="*/ 0 w 1491916"/>
              <a:gd name="connsiteY0" fmla="*/ 0 h 1285125"/>
              <a:gd name="connsiteX1" fmla="*/ 842211 w 1491916"/>
              <a:gd name="connsiteY1" fmla="*/ 445168 h 1285125"/>
              <a:gd name="connsiteX2" fmla="*/ 1491916 w 1491916"/>
              <a:gd name="connsiteY2" fmla="*/ 1143001 h 1285125"/>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067311"/>
              <a:gd name="connsiteY0" fmla="*/ 0 h 2007034"/>
              <a:gd name="connsiteX1" fmla="*/ 1067311 w 1067311"/>
              <a:gd name="connsiteY1" fmla="*/ 2007034 h 2007034"/>
              <a:gd name="connsiteX0" fmla="*/ 0 w 1067311"/>
              <a:gd name="connsiteY0" fmla="*/ 0 h 2007034"/>
              <a:gd name="connsiteX1" fmla="*/ 1067311 w 1067311"/>
              <a:gd name="connsiteY1" fmla="*/ 2007034 h 2007034"/>
              <a:gd name="connsiteX0" fmla="*/ 0 w 998826"/>
              <a:gd name="connsiteY0" fmla="*/ 0 h 3447089"/>
              <a:gd name="connsiteX1" fmla="*/ 998826 w 998826"/>
              <a:gd name="connsiteY1" fmla="*/ 3447089 h 3447089"/>
              <a:gd name="connsiteX0" fmla="*/ 0 w 998826"/>
              <a:gd name="connsiteY0" fmla="*/ 0 h 3447089"/>
              <a:gd name="connsiteX1" fmla="*/ 998826 w 998826"/>
              <a:gd name="connsiteY1" fmla="*/ 3447089 h 3447089"/>
              <a:gd name="connsiteX0" fmla="*/ 0 w 1300159"/>
              <a:gd name="connsiteY0" fmla="*/ 103492 h 1003900"/>
              <a:gd name="connsiteX1" fmla="*/ 1300159 w 1300159"/>
              <a:gd name="connsiteY1" fmla="*/ 152051 h 1003900"/>
              <a:gd name="connsiteX0" fmla="*/ 0 w 944038"/>
              <a:gd name="connsiteY0" fmla="*/ 2972984 h 3526151"/>
              <a:gd name="connsiteX1" fmla="*/ 944038 w 944038"/>
              <a:gd name="connsiteY1" fmla="*/ 83830 h 3526151"/>
              <a:gd name="connsiteX0" fmla="*/ 0 w 2245248"/>
              <a:gd name="connsiteY0" fmla="*/ 0 h 1144498"/>
              <a:gd name="connsiteX1" fmla="*/ 2245248 w 2245248"/>
              <a:gd name="connsiteY1" fmla="*/ 1027798 h 1144498"/>
              <a:gd name="connsiteX0" fmla="*/ 0 w 2245248"/>
              <a:gd name="connsiteY0" fmla="*/ 1202922 h 2230719"/>
              <a:gd name="connsiteX1" fmla="*/ 2245248 w 2245248"/>
              <a:gd name="connsiteY1" fmla="*/ 2230720 h 2230719"/>
              <a:gd name="connsiteX0" fmla="*/ 0 w 2245248"/>
              <a:gd name="connsiteY0" fmla="*/ 1587179 h 2614976"/>
              <a:gd name="connsiteX1" fmla="*/ 2245248 w 2245248"/>
              <a:gd name="connsiteY1" fmla="*/ 2614977 h 2614976"/>
            </a:gdLst>
            <a:ahLst/>
            <a:cxnLst>
              <a:cxn ang="0">
                <a:pos x="connsiteX0" y="connsiteY0"/>
              </a:cxn>
              <a:cxn ang="0">
                <a:pos x="connsiteX1" y="connsiteY1"/>
              </a:cxn>
            </a:cxnLst>
            <a:rect l="l" t="t" r="r" b="b"/>
            <a:pathLst>
              <a:path w="2245248" h="2614976">
                <a:moveTo>
                  <a:pt x="0" y="1587179"/>
                </a:moveTo>
                <a:cubicBezTo>
                  <a:pt x="759043" y="-1272878"/>
                  <a:pt x="1786620" y="139538"/>
                  <a:pt x="2245248" y="2614977"/>
                </a:cubicBezTo>
              </a:path>
            </a:pathLst>
          </a:custGeom>
          <a:noFill/>
          <a:ln w="38100">
            <a:solidFill>
              <a:schemeClr val="bg1">
                <a:lumMod val="65000"/>
              </a:schemeClr>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35"/>
          <p:cNvSpPr/>
          <p:nvPr/>
        </p:nvSpPr>
        <p:spPr>
          <a:xfrm rot="8139127">
            <a:off x="9250292" y="2156128"/>
            <a:ext cx="911085" cy="264058"/>
          </a:xfrm>
          <a:custGeom>
            <a:avLst/>
            <a:gdLst>
              <a:gd name="connsiteX0" fmla="*/ 0 w 2165684"/>
              <a:gd name="connsiteY0" fmla="*/ 0 h 1084424"/>
              <a:gd name="connsiteX1" fmla="*/ 1720516 w 2165684"/>
              <a:gd name="connsiteY1" fmla="*/ 1082842 h 1084424"/>
              <a:gd name="connsiteX2" fmla="*/ 2165684 w 2165684"/>
              <a:gd name="connsiteY2" fmla="*/ 192506 h 1084424"/>
              <a:gd name="connsiteX0" fmla="*/ 22426 w 2188110"/>
              <a:gd name="connsiteY0" fmla="*/ 0 h 1096417"/>
              <a:gd name="connsiteX1" fmla="*/ 82584 w 2188110"/>
              <a:gd name="connsiteY1" fmla="*/ 1094873 h 1096417"/>
              <a:gd name="connsiteX2" fmla="*/ 2188110 w 2188110"/>
              <a:gd name="connsiteY2" fmla="*/ 192506 h 1096417"/>
              <a:gd name="connsiteX0" fmla="*/ 0 w 1371600"/>
              <a:gd name="connsiteY0" fmla="*/ 0 h 1618731"/>
              <a:gd name="connsiteX1" fmla="*/ 60158 w 1371600"/>
              <a:gd name="connsiteY1" fmla="*/ 1094873 h 1618731"/>
              <a:gd name="connsiteX2" fmla="*/ 1371600 w 1371600"/>
              <a:gd name="connsiteY2" fmla="*/ 1443790 h 1618731"/>
              <a:gd name="connsiteX0" fmla="*/ 0 w 1491916"/>
              <a:gd name="connsiteY0" fmla="*/ 0 h 1310091"/>
              <a:gd name="connsiteX1" fmla="*/ 180474 w 1491916"/>
              <a:gd name="connsiteY1" fmla="*/ 794084 h 1310091"/>
              <a:gd name="connsiteX2" fmla="*/ 1491916 w 1491916"/>
              <a:gd name="connsiteY2" fmla="*/ 1143001 h 1310091"/>
              <a:gd name="connsiteX0" fmla="*/ 0 w 1491916"/>
              <a:gd name="connsiteY0" fmla="*/ 0 h 1310091"/>
              <a:gd name="connsiteX1" fmla="*/ 180474 w 1491916"/>
              <a:gd name="connsiteY1" fmla="*/ 794084 h 1310091"/>
              <a:gd name="connsiteX2" fmla="*/ 1491916 w 1491916"/>
              <a:gd name="connsiteY2" fmla="*/ 1143001 h 1310091"/>
              <a:gd name="connsiteX0" fmla="*/ 0 w 1491916"/>
              <a:gd name="connsiteY0" fmla="*/ 0 h 1266195"/>
              <a:gd name="connsiteX1" fmla="*/ 842211 w 1491916"/>
              <a:gd name="connsiteY1" fmla="*/ 445168 h 1266195"/>
              <a:gd name="connsiteX2" fmla="*/ 1491916 w 1491916"/>
              <a:gd name="connsiteY2" fmla="*/ 1143001 h 1266195"/>
              <a:gd name="connsiteX0" fmla="*/ 0 w 1491916"/>
              <a:gd name="connsiteY0" fmla="*/ 0 h 1269399"/>
              <a:gd name="connsiteX1" fmla="*/ 842211 w 1491916"/>
              <a:gd name="connsiteY1" fmla="*/ 445168 h 1269399"/>
              <a:gd name="connsiteX2" fmla="*/ 1491916 w 1491916"/>
              <a:gd name="connsiteY2" fmla="*/ 1143001 h 1269399"/>
              <a:gd name="connsiteX0" fmla="*/ 0 w 1491916"/>
              <a:gd name="connsiteY0" fmla="*/ 0 h 1285125"/>
              <a:gd name="connsiteX1" fmla="*/ 842211 w 1491916"/>
              <a:gd name="connsiteY1" fmla="*/ 445168 h 1285125"/>
              <a:gd name="connsiteX2" fmla="*/ 1491916 w 1491916"/>
              <a:gd name="connsiteY2" fmla="*/ 1143001 h 1285125"/>
              <a:gd name="connsiteX0" fmla="*/ 0 w 1491916"/>
              <a:gd name="connsiteY0" fmla="*/ 0 h 1285125"/>
              <a:gd name="connsiteX1" fmla="*/ 842211 w 1491916"/>
              <a:gd name="connsiteY1" fmla="*/ 445168 h 1285125"/>
              <a:gd name="connsiteX2" fmla="*/ 1491916 w 1491916"/>
              <a:gd name="connsiteY2" fmla="*/ 1143001 h 1285125"/>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067311"/>
              <a:gd name="connsiteY0" fmla="*/ 0 h 2007034"/>
              <a:gd name="connsiteX1" fmla="*/ 1067311 w 1067311"/>
              <a:gd name="connsiteY1" fmla="*/ 2007034 h 2007034"/>
              <a:gd name="connsiteX0" fmla="*/ 0 w 1067311"/>
              <a:gd name="connsiteY0" fmla="*/ 0 h 2007034"/>
              <a:gd name="connsiteX1" fmla="*/ 1067311 w 1067311"/>
              <a:gd name="connsiteY1" fmla="*/ 2007034 h 2007034"/>
              <a:gd name="connsiteX0" fmla="*/ 0 w 998826"/>
              <a:gd name="connsiteY0" fmla="*/ 0 h 3447089"/>
              <a:gd name="connsiteX1" fmla="*/ 998826 w 998826"/>
              <a:gd name="connsiteY1" fmla="*/ 3447089 h 3447089"/>
              <a:gd name="connsiteX0" fmla="*/ 0 w 998826"/>
              <a:gd name="connsiteY0" fmla="*/ 0 h 3447089"/>
              <a:gd name="connsiteX1" fmla="*/ 998826 w 998826"/>
              <a:gd name="connsiteY1" fmla="*/ 3447089 h 3447089"/>
              <a:gd name="connsiteX0" fmla="*/ 0 w 1300159"/>
              <a:gd name="connsiteY0" fmla="*/ 103492 h 1003900"/>
              <a:gd name="connsiteX1" fmla="*/ 1300159 w 1300159"/>
              <a:gd name="connsiteY1" fmla="*/ 152051 h 1003900"/>
              <a:gd name="connsiteX0" fmla="*/ 0 w 944038"/>
              <a:gd name="connsiteY0" fmla="*/ 2972984 h 3526151"/>
              <a:gd name="connsiteX1" fmla="*/ 944038 w 944038"/>
              <a:gd name="connsiteY1" fmla="*/ 83830 h 3526151"/>
              <a:gd name="connsiteX0" fmla="*/ 0 w 2245248"/>
              <a:gd name="connsiteY0" fmla="*/ 0 h 1144498"/>
              <a:gd name="connsiteX1" fmla="*/ 2245248 w 2245248"/>
              <a:gd name="connsiteY1" fmla="*/ 1027798 h 1144498"/>
              <a:gd name="connsiteX0" fmla="*/ 0 w 2245248"/>
              <a:gd name="connsiteY0" fmla="*/ 1202922 h 2230719"/>
              <a:gd name="connsiteX1" fmla="*/ 2245248 w 2245248"/>
              <a:gd name="connsiteY1" fmla="*/ 2230720 h 2230719"/>
              <a:gd name="connsiteX0" fmla="*/ 0 w 2245248"/>
              <a:gd name="connsiteY0" fmla="*/ 1587179 h 2614976"/>
              <a:gd name="connsiteX1" fmla="*/ 2245248 w 2245248"/>
              <a:gd name="connsiteY1" fmla="*/ 2614977 h 2614976"/>
              <a:gd name="connsiteX0" fmla="*/ 0 w 2245248"/>
              <a:gd name="connsiteY0" fmla="*/ 1739417 h 2767214"/>
              <a:gd name="connsiteX1" fmla="*/ 2245248 w 2245248"/>
              <a:gd name="connsiteY1" fmla="*/ 2767215 h 2767214"/>
              <a:gd name="connsiteX0" fmla="*/ 0 w 1715351"/>
              <a:gd name="connsiteY0" fmla="*/ 1400522 h 3472025"/>
              <a:gd name="connsiteX1" fmla="*/ 1715351 w 1715351"/>
              <a:gd name="connsiteY1" fmla="*/ 3472026 h 3472025"/>
              <a:gd name="connsiteX0" fmla="*/ 0 w 1715351"/>
              <a:gd name="connsiteY0" fmla="*/ 477225 h 2548728"/>
              <a:gd name="connsiteX1" fmla="*/ 1715351 w 1715351"/>
              <a:gd name="connsiteY1" fmla="*/ 2548729 h 2548728"/>
              <a:gd name="connsiteX0" fmla="*/ 0 w 1228256"/>
              <a:gd name="connsiteY0" fmla="*/ 897150 h 1932900"/>
              <a:gd name="connsiteX1" fmla="*/ 1228256 w 1228256"/>
              <a:gd name="connsiteY1" fmla="*/ 1932901 h 1932900"/>
              <a:gd name="connsiteX0" fmla="*/ 0 w 1228256"/>
              <a:gd name="connsiteY0" fmla="*/ 452184 h 1487934"/>
              <a:gd name="connsiteX1" fmla="*/ 1228256 w 1228256"/>
              <a:gd name="connsiteY1" fmla="*/ 1487935 h 1487934"/>
              <a:gd name="connsiteX0" fmla="*/ 0 w 1228256"/>
              <a:gd name="connsiteY0" fmla="*/ 461329 h 1497079"/>
              <a:gd name="connsiteX1" fmla="*/ 1228256 w 1228256"/>
              <a:gd name="connsiteY1" fmla="*/ 1497080 h 1497079"/>
            </a:gdLst>
            <a:ahLst/>
            <a:cxnLst>
              <a:cxn ang="0">
                <a:pos x="connsiteX0" y="connsiteY0"/>
              </a:cxn>
              <a:cxn ang="0">
                <a:pos x="connsiteX1" y="connsiteY1"/>
              </a:cxn>
            </a:cxnLst>
            <a:rect l="l" t="t" r="r" b="b"/>
            <a:pathLst>
              <a:path w="1228256" h="1497079">
                <a:moveTo>
                  <a:pt x="0" y="461329"/>
                </a:moveTo>
                <a:cubicBezTo>
                  <a:pt x="260956" y="-338208"/>
                  <a:pt x="752463" y="-162862"/>
                  <a:pt x="1228256" y="1497080"/>
                </a:cubicBezTo>
              </a:path>
            </a:pathLst>
          </a:custGeom>
          <a:noFill/>
          <a:ln w="38100">
            <a:solidFill>
              <a:schemeClr val="bg1">
                <a:lumMod val="65000"/>
              </a:schemeClr>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6979142" y="1527780"/>
            <a:ext cx="1997242" cy="619125"/>
          </a:xfrm>
          <a:prstGeom prst="rect">
            <a:avLst/>
          </a:prstGeom>
          <a:solidFill>
            <a:schemeClr val="bg1">
              <a:lumMod val="75000"/>
            </a:schemeClr>
          </a:solidFill>
          <a:ln w="38100">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smtClean="0">
                <a:solidFill>
                  <a:schemeClr val="bg1"/>
                </a:solidFill>
                <a:latin typeface="+mj-lt"/>
                <a:ea typeface="Josefin Sans" pitchFamily="2" charset="0"/>
                <a:cs typeface="Arial" panose="020B0604020202020204" pitchFamily="34" charset="0"/>
              </a:rPr>
              <a:t>Timeline</a:t>
            </a:r>
          </a:p>
          <a:p>
            <a:pPr algn="ctr"/>
            <a:r>
              <a:rPr lang="en-US" sz="2000" b="1" dirty="0" smtClean="0">
                <a:solidFill>
                  <a:schemeClr val="bg1"/>
                </a:solidFill>
                <a:latin typeface="+mj-lt"/>
                <a:ea typeface="Josefin Sans" pitchFamily="2" charset="0"/>
                <a:cs typeface="Arial" panose="020B0604020202020204" pitchFamily="34" charset="0"/>
              </a:rPr>
              <a:t>Visualization</a:t>
            </a:r>
            <a:endParaRPr lang="en-US" sz="2000" b="1" dirty="0">
              <a:solidFill>
                <a:schemeClr val="bg1"/>
              </a:solidFill>
              <a:latin typeface="+mj-lt"/>
              <a:ea typeface="Josefin Sans" pitchFamily="2" charset="0"/>
              <a:cs typeface="Arial" panose="020B0604020202020204" pitchFamily="34" charset="0"/>
            </a:endParaRPr>
          </a:p>
        </p:txBody>
      </p:sp>
      <p:sp>
        <p:nvSpPr>
          <p:cNvPr id="38" name="Rectangle 37"/>
          <p:cNvSpPr/>
          <p:nvPr/>
        </p:nvSpPr>
        <p:spPr>
          <a:xfrm>
            <a:off x="8135833" y="2342316"/>
            <a:ext cx="2193266" cy="447726"/>
          </a:xfrm>
          <a:prstGeom prst="rect">
            <a:avLst/>
          </a:prstGeom>
          <a:solidFill>
            <a:schemeClr val="bg1">
              <a:lumMod val="75000"/>
            </a:schemeClr>
          </a:solidFill>
          <a:ln w="38100">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smtClean="0">
                <a:solidFill>
                  <a:schemeClr val="bg1"/>
                </a:solidFill>
                <a:latin typeface="+mj-lt"/>
                <a:ea typeface="Josefin Sans" pitchFamily="2" charset="0"/>
                <a:cs typeface="Arial" panose="020B0604020202020204" pitchFamily="34" charset="0"/>
              </a:rPr>
              <a:t>Raw Tweets List</a:t>
            </a:r>
            <a:endParaRPr lang="en-US" sz="2000" b="1" dirty="0">
              <a:solidFill>
                <a:schemeClr val="bg1"/>
              </a:solidFill>
              <a:latin typeface="+mj-lt"/>
              <a:ea typeface="Josefin Sans" pitchFamily="2" charset="0"/>
              <a:cs typeface="Arial" panose="020B0604020202020204" pitchFamily="34" charset="0"/>
            </a:endParaRPr>
          </a:p>
        </p:txBody>
      </p:sp>
      <p:sp>
        <p:nvSpPr>
          <p:cNvPr id="40" name="Rectangle 39"/>
          <p:cNvSpPr/>
          <p:nvPr/>
        </p:nvSpPr>
        <p:spPr>
          <a:xfrm>
            <a:off x="9260879" y="1630035"/>
            <a:ext cx="1997242" cy="410724"/>
          </a:xfrm>
          <a:prstGeom prst="rect">
            <a:avLst/>
          </a:prstGeom>
          <a:solidFill>
            <a:schemeClr val="bg1">
              <a:lumMod val="75000"/>
            </a:schemeClr>
          </a:solidFill>
          <a:ln w="38100">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smtClean="0">
                <a:solidFill>
                  <a:schemeClr val="bg1"/>
                </a:solidFill>
                <a:latin typeface="+mj-lt"/>
                <a:ea typeface="Josefin Sans" pitchFamily="2" charset="0"/>
                <a:cs typeface="Arial" panose="020B0604020202020204" pitchFamily="34" charset="0"/>
              </a:rPr>
              <a:t>Word Cloud</a:t>
            </a:r>
            <a:endParaRPr lang="en-US" sz="2000" b="1" dirty="0">
              <a:solidFill>
                <a:schemeClr val="bg1"/>
              </a:solidFill>
              <a:latin typeface="+mj-lt"/>
              <a:ea typeface="Josefin Sans" pitchFamily="2" charset="0"/>
              <a:cs typeface="Arial" panose="020B0604020202020204" pitchFamily="34" charset="0"/>
            </a:endParaRPr>
          </a:p>
        </p:txBody>
      </p:sp>
      <p:sp>
        <p:nvSpPr>
          <p:cNvPr id="32" name="Title 1"/>
          <p:cNvSpPr txBox="1">
            <a:spLocks/>
          </p:cNvSpPr>
          <p:nvPr/>
        </p:nvSpPr>
        <p:spPr>
          <a:xfrm>
            <a:off x="533400" y="491677"/>
            <a:ext cx="11506200" cy="4912662"/>
          </a:xfrm>
          <a:prstGeom prst="rect">
            <a:avLst/>
          </a:prstGeom>
          <a:solidFill>
            <a:srgbClr val="FFFFFF">
              <a:alpha val="89804"/>
            </a:srgb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latin typeface="Josefin Sans" pitchFamily="2" charset="0"/>
                <a:ea typeface="Josefin Sans" pitchFamily="2" charset="0"/>
              </a:rPr>
              <a:t>Output of Analysis and Modeling Step:</a:t>
            </a:r>
          </a:p>
          <a:p>
            <a:endParaRPr lang="en-US" sz="3600" dirty="0" smtClean="0">
              <a:latin typeface="Josefin Sans" pitchFamily="2" charset="0"/>
              <a:ea typeface="Josefin Sans" pitchFamily="2" charset="0"/>
            </a:endParaRPr>
          </a:p>
          <a:p>
            <a:r>
              <a:rPr lang="en-US" sz="2800" dirty="0" smtClean="0">
                <a:latin typeface="+mn-lt"/>
                <a:ea typeface="Josefin Sans" pitchFamily="2" charset="0"/>
              </a:rPr>
              <a:t>Time varying </a:t>
            </a:r>
            <a:r>
              <a:rPr lang="en-US" sz="2800" b="1" dirty="0" smtClean="0">
                <a:latin typeface="+mn-lt"/>
                <a:ea typeface="Josefin Sans" pitchFamily="2" charset="0"/>
              </a:rPr>
              <a:t>competitiveness</a:t>
            </a:r>
            <a:r>
              <a:rPr lang="en-US" sz="2800" dirty="0" smtClean="0">
                <a:latin typeface="+mn-lt"/>
                <a:ea typeface="Josefin Sans" pitchFamily="2" charset="0"/>
              </a:rPr>
              <a:t> of each topic</a:t>
            </a:r>
          </a:p>
          <a:p>
            <a:r>
              <a:rPr lang="en-US" sz="2800" dirty="0" smtClean="0">
                <a:latin typeface="+mn-lt"/>
                <a:ea typeface="Josefin Sans" pitchFamily="2" charset="0"/>
              </a:rPr>
              <a:t>Time varying </a:t>
            </a:r>
            <a:r>
              <a:rPr lang="en-US" sz="2800" b="1" dirty="0" smtClean="0">
                <a:latin typeface="+mn-lt"/>
                <a:ea typeface="Josefin Sans" pitchFamily="2" charset="0"/>
              </a:rPr>
              <a:t>opinion leader groups’ influence </a:t>
            </a:r>
            <a:r>
              <a:rPr lang="en-US" sz="2800" dirty="0" smtClean="0">
                <a:latin typeface="+mn-lt"/>
                <a:ea typeface="Josefin Sans" pitchFamily="2" charset="0"/>
              </a:rPr>
              <a:t>on each topic</a:t>
            </a:r>
          </a:p>
          <a:p>
            <a:r>
              <a:rPr lang="en-US" sz="2800" dirty="0" smtClean="0">
                <a:latin typeface="+mn-lt"/>
                <a:ea typeface="Josefin Sans" pitchFamily="2" charset="0"/>
              </a:rPr>
              <a:t>The </a:t>
            </a:r>
            <a:r>
              <a:rPr lang="en-US" sz="2800" b="1" dirty="0" smtClean="0">
                <a:latin typeface="+mn-lt"/>
                <a:ea typeface="Josefin Sans" pitchFamily="2" charset="0"/>
              </a:rPr>
              <a:t>topic transition trend </a:t>
            </a:r>
            <a:r>
              <a:rPr lang="en-US" sz="2800" dirty="0" smtClean="0">
                <a:latin typeface="+mn-lt"/>
                <a:ea typeface="Josefin Sans" pitchFamily="2" charset="0"/>
              </a:rPr>
              <a:t>of the opinion leader groups between adjacent time stamps.</a:t>
            </a:r>
            <a:endParaRPr lang="en-US" sz="3600" dirty="0">
              <a:latin typeface="Josefin Sans" pitchFamily="2" charset="0"/>
              <a:ea typeface="Josefin Sans" pitchFamily="2" charset="0"/>
            </a:endParaRPr>
          </a:p>
          <a:p>
            <a:r>
              <a:rPr lang="en-US" sz="3600" dirty="0" smtClean="0">
                <a:latin typeface="Josefin Sans" pitchFamily="2" charset="0"/>
                <a:ea typeface="Josefin Sans" pitchFamily="2" charset="0"/>
              </a:rPr>
              <a:t>	</a:t>
            </a:r>
            <a:r>
              <a:rPr lang="en-US" sz="2400" dirty="0">
                <a:ea typeface="Josefin Sans" pitchFamily="2" charset="0"/>
              </a:rPr>
              <a:t>	</a:t>
            </a:r>
            <a:r>
              <a:rPr lang="en-US" sz="2400" dirty="0" smtClean="0">
                <a:ea typeface="Josefin Sans" pitchFamily="2" charset="0"/>
              </a:rPr>
              <a:t>	</a:t>
            </a:r>
            <a:r>
              <a:rPr lang="en-US" sz="2400" dirty="0">
                <a:ea typeface="Josefin Sans" pitchFamily="2" charset="0"/>
              </a:rPr>
              <a:t> </a:t>
            </a:r>
            <a:r>
              <a:rPr lang="en-US" sz="2400" dirty="0" smtClean="0">
                <a:ea typeface="Josefin Sans" pitchFamily="2" charset="0"/>
              </a:rPr>
              <a:t>                 </a:t>
            </a:r>
            <a:endParaRPr lang="en-US" sz="3600" dirty="0">
              <a:ea typeface="Josefin Sans" pitchFamily="2" charset="0"/>
            </a:endParaRPr>
          </a:p>
        </p:txBody>
      </p:sp>
      <p:sp>
        <p:nvSpPr>
          <p:cNvPr id="2" name="Slide Number Placeholder 1"/>
          <p:cNvSpPr>
            <a:spLocks noGrp="1"/>
          </p:cNvSpPr>
          <p:nvPr>
            <p:ph type="sldNum" sz="quarter" idx="12"/>
          </p:nvPr>
        </p:nvSpPr>
        <p:spPr/>
        <p:txBody>
          <a:bodyPr/>
          <a:lstStyle/>
          <a:p>
            <a:fld id="{CBD5DA4C-FF6E-4E05-9BF1-76A164890C4E}" type="slidenum">
              <a:rPr lang="en-US" smtClean="0"/>
              <a:t>18</a:t>
            </a:fld>
            <a:endParaRPr lang="en-US" dirty="0"/>
          </a:p>
        </p:txBody>
      </p:sp>
    </p:spTree>
    <p:extLst>
      <p:ext uri="{BB962C8B-B14F-4D97-AF65-F5344CB8AC3E}">
        <p14:creationId xmlns:p14="http://schemas.microsoft.com/office/powerpoint/2010/main" val="30916003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533400" y="5931932"/>
            <a:ext cx="11389894" cy="6203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lumMod val="85000"/>
                  </a:schemeClr>
                </a:solidFill>
                <a:latin typeface="Josefin Sans" pitchFamily="2" charset="0"/>
                <a:ea typeface="Josefin Sans" pitchFamily="2" charset="0"/>
              </a:rPr>
              <a:t>INTRO / SYSTEM / MODEL / </a:t>
            </a:r>
            <a:r>
              <a:rPr lang="en-US" sz="3600" b="1" dirty="0">
                <a:solidFill>
                  <a:schemeClr val="tx1">
                    <a:lumMod val="65000"/>
                    <a:lumOff val="35000"/>
                  </a:schemeClr>
                </a:solidFill>
                <a:latin typeface="Josefin Sans" pitchFamily="2" charset="0"/>
                <a:ea typeface="Josefin Sans" pitchFamily="2" charset="0"/>
              </a:rPr>
              <a:t>DESIGN</a:t>
            </a:r>
            <a:r>
              <a:rPr lang="en-US" sz="3600" b="1" dirty="0">
                <a:solidFill>
                  <a:schemeClr val="bg1">
                    <a:lumMod val="50000"/>
                  </a:schemeClr>
                </a:solidFill>
                <a:latin typeface="Josefin Sans" pitchFamily="2" charset="0"/>
                <a:ea typeface="Josefin Sans" pitchFamily="2" charset="0"/>
              </a:rPr>
              <a:t> </a:t>
            </a:r>
            <a:r>
              <a:rPr lang="en-US" sz="3600" b="1" dirty="0" smtClean="0">
                <a:solidFill>
                  <a:schemeClr val="bg1">
                    <a:lumMod val="85000"/>
                  </a:schemeClr>
                </a:solidFill>
                <a:latin typeface="Josefin Sans" pitchFamily="2" charset="0"/>
                <a:ea typeface="Josefin Sans" pitchFamily="2" charset="0"/>
              </a:rPr>
              <a:t>/ CASE STUDY  </a:t>
            </a:r>
            <a:endParaRPr lang="en-US" sz="3600" b="1" dirty="0">
              <a:solidFill>
                <a:schemeClr val="bg1">
                  <a:lumMod val="85000"/>
                </a:schemeClr>
              </a:solidFill>
              <a:latin typeface="Josefin Sans" pitchFamily="2" charset="0"/>
              <a:ea typeface="Josefin Sans" pitchFamily="2" charset="0"/>
            </a:endParaRPr>
          </a:p>
        </p:txBody>
      </p:sp>
      <p:pic>
        <p:nvPicPr>
          <p:cNvPr id="5" name="Picture 4"/>
          <p:cNvPicPr>
            <a:picLocks noChangeAspect="1"/>
          </p:cNvPicPr>
          <p:nvPr/>
        </p:nvPicPr>
        <p:blipFill rotWithShape="1">
          <a:blip r:embed="rId3"/>
          <a:srcRect b="6689"/>
          <a:stretch/>
        </p:blipFill>
        <p:spPr>
          <a:xfrm>
            <a:off x="1773251" y="1779125"/>
            <a:ext cx="7858125" cy="2986348"/>
          </a:xfrm>
          <a:prstGeom prst="rect">
            <a:avLst/>
          </a:prstGeom>
        </p:spPr>
      </p:pic>
      <p:sp>
        <p:nvSpPr>
          <p:cNvPr id="2" name="Rectangle 1"/>
          <p:cNvSpPr/>
          <p:nvPr/>
        </p:nvSpPr>
        <p:spPr>
          <a:xfrm>
            <a:off x="533400" y="931023"/>
            <a:ext cx="3166701" cy="523220"/>
          </a:xfrm>
          <a:prstGeom prst="rect">
            <a:avLst/>
          </a:prstGeom>
        </p:spPr>
        <p:txBody>
          <a:bodyPr wrap="none">
            <a:spAutoFit/>
          </a:bodyPr>
          <a:lstStyle/>
          <a:p>
            <a:r>
              <a:rPr lang="en-US" sz="2800" b="1" dirty="0" smtClean="0">
                <a:latin typeface="Josefin Sans" pitchFamily="2" charset="0"/>
                <a:ea typeface="Josefin Sans" pitchFamily="2" charset="0"/>
              </a:rPr>
              <a:t>Topic competiveness</a:t>
            </a:r>
            <a:endParaRPr lang="en-US" sz="2800" b="1" dirty="0">
              <a:latin typeface="Josefin Sans" pitchFamily="2" charset="0"/>
              <a:ea typeface="Josefin Sans" pitchFamily="2" charset="0"/>
            </a:endParaRPr>
          </a:p>
        </p:txBody>
      </p:sp>
      <p:sp>
        <p:nvSpPr>
          <p:cNvPr id="9" name="Rectangle 8"/>
          <p:cNvSpPr/>
          <p:nvPr/>
        </p:nvSpPr>
        <p:spPr>
          <a:xfrm>
            <a:off x="533400" y="5087092"/>
            <a:ext cx="2452146" cy="584775"/>
          </a:xfrm>
          <a:prstGeom prst="rect">
            <a:avLst/>
          </a:prstGeom>
        </p:spPr>
        <p:txBody>
          <a:bodyPr wrap="none">
            <a:spAutoFit/>
          </a:bodyPr>
          <a:lstStyle/>
          <a:p>
            <a:r>
              <a:rPr lang="en-US" sz="3200" b="1" dirty="0" smtClean="0">
                <a:latin typeface="Josefin Sans" pitchFamily="2" charset="0"/>
                <a:ea typeface="Josefin Sans" pitchFamily="2" charset="0"/>
              </a:rPr>
              <a:t>Timeline view</a:t>
            </a:r>
            <a:endParaRPr lang="en-US" sz="3200" b="1" dirty="0">
              <a:latin typeface="Josefin Sans" pitchFamily="2" charset="0"/>
              <a:ea typeface="Josefin Sans" pitchFamily="2" charset="0"/>
            </a:endParaRPr>
          </a:p>
        </p:txBody>
      </p:sp>
      <p:sp>
        <p:nvSpPr>
          <p:cNvPr id="3" name="Slide Number Placeholder 2"/>
          <p:cNvSpPr>
            <a:spLocks noGrp="1"/>
          </p:cNvSpPr>
          <p:nvPr>
            <p:ph type="sldNum" sz="quarter" idx="12"/>
          </p:nvPr>
        </p:nvSpPr>
        <p:spPr/>
        <p:txBody>
          <a:bodyPr/>
          <a:lstStyle/>
          <a:p>
            <a:fld id="{CBD5DA4C-FF6E-4E05-9BF1-76A164890C4E}" type="slidenum">
              <a:rPr lang="en-US" smtClean="0"/>
              <a:t>19</a:t>
            </a:fld>
            <a:endParaRPr lang="en-US" dirty="0"/>
          </a:p>
        </p:txBody>
      </p:sp>
    </p:spTree>
    <p:extLst>
      <p:ext uri="{BB962C8B-B14F-4D97-AF65-F5344CB8AC3E}">
        <p14:creationId xmlns:p14="http://schemas.microsoft.com/office/powerpoint/2010/main" val="3717275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5931932"/>
            <a:ext cx="11252200" cy="6203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chemeClr val="tx1">
                    <a:lumMod val="75000"/>
                    <a:lumOff val="25000"/>
                  </a:schemeClr>
                </a:solidFill>
                <a:latin typeface="Josefin Sans" pitchFamily="2" charset="0"/>
                <a:ea typeface="Josefin Sans" pitchFamily="2" charset="0"/>
              </a:rPr>
              <a:t>INTRO </a:t>
            </a:r>
            <a:r>
              <a:rPr lang="en-US" sz="3600" b="1" dirty="0" smtClean="0">
                <a:solidFill>
                  <a:schemeClr val="bg1">
                    <a:lumMod val="85000"/>
                  </a:schemeClr>
                </a:solidFill>
                <a:latin typeface="Josefin Sans" pitchFamily="2" charset="0"/>
                <a:ea typeface="Josefin Sans" pitchFamily="2" charset="0"/>
              </a:rPr>
              <a:t>/ </a:t>
            </a:r>
            <a:r>
              <a:rPr lang="en-US" sz="3600" b="1" dirty="0">
                <a:solidFill>
                  <a:schemeClr val="bg1">
                    <a:lumMod val="85000"/>
                  </a:schemeClr>
                </a:solidFill>
                <a:latin typeface="Josefin Sans" pitchFamily="2" charset="0"/>
                <a:ea typeface="Josefin Sans" pitchFamily="2" charset="0"/>
              </a:rPr>
              <a:t>SYSTEM </a:t>
            </a:r>
            <a:r>
              <a:rPr lang="en-US" sz="3600" b="1" dirty="0" smtClean="0">
                <a:solidFill>
                  <a:schemeClr val="bg1">
                    <a:lumMod val="85000"/>
                  </a:schemeClr>
                </a:solidFill>
                <a:latin typeface="Josefin Sans" pitchFamily="2" charset="0"/>
                <a:ea typeface="Josefin Sans" pitchFamily="2" charset="0"/>
              </a:rPr>
              <a:t>/ MODEL / DESIGN / CASE STUDY  </a:t>
            </a:r>
            <a:endParaRPr lang="en-US" sz="3600" b="1" dirty="0">
              <a:solidFill>
                <a:schemeClr val="bg1">
                  <a:lumMod val="85000"/>
                </a:schemeClr>
              </a:solidFill>
              <a:latin typeface="Josefin Sans" pitchFamily="2" charset="0"/>
              <a:ea typeface="Josefin Sans" pitchFamily="2" charset="0"/>
            </a:endParaRPr>
          </a:p>
        </p:txBody>
      </p:sp>
      <p:pic>
        <p:nvPicPr>
          <p:cNvPr id="5" name="Picture 4"/>
          <p:cNvPicPr>
            <a:picLocks noChangeAspect="1"/>
          </p:cNvPicPr>
          <p:nvPr/>
        </p:nvPicPr>
        <p:blipFill>
          <a:blip r:embed="rId3"/>
          <a:stretch>
            <a:fillRect/>
          </a:stretch>
        </p:blipFill>
        <p:spPr>
          <a:xfrm>
            <a:off x="1135329" y="951795"/>
            <a:ext cx="3127272" cy="3336754"/>
          </a:xfrm>
          <a:prstGeom prst="rect">
            <a:avLst/>
          </a:prstGeom>
        </p:spPr>
      </p:pic>
      <p:sp>
        <p:nvSpPr>
          <p:cNvPr id="7" name="Title 1"/>
          <p:cNvSpPr txBox="1">
            <a:spLocks/>
          </p:cNvSpPr>
          <p:nvPr/>
        </p:nvSpPr>
        <p:spPr>
          <a:xfrm>
            <a:off x="3554863" y="1662111"/>
            <a:ext cx="7902603" cy="669434"/>
          </a:xfrm>
          <a:prstGeom prst="rect">
            <a:avLst/>
          </a:prstGeom>
          <a:solidFill>
            <a:srgbClr val="FFFFFF">
              <a:alpha val="69804"/>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latin typeface="Josefin Sans" pitchFamily="2" charset="0"/>
                <a:ea typeface="Josefin Sans" pitchFamily="2" charset="0"/>
              </a:rPr>
              <a:t>Diffusion of multiple topics</a:t>
            </a:r>
            <a:endParaRPr lang="en-US" sz="3200" b="1" dirty="0">
              <a:latin typeface="Josefin Sans" pitchFamily="2" charset="0"/>
              <a:ea typeface="Josefin Sans" pitchFamily="2" charset="0"/>
            </a:endParaRPr>
          </a:p>
        </p:txBody>
      </p:sp>
      <p:cxnSp>
        <p:nvCxnSpPr>
          <p:cNvPr id="14" name="Elbow Connector 13"/>
          <p:cNvCxnSpPr/>
          <p:nvPr/>
        </p:nvCxnSpPr>
        <p:spPr>
          <a:xfrm rot="16200000" flipH="1">
            <a:off x="3628415" y="2808458"/>
            <a:ext cx="1036564" cy="616689"/>
          </a:xfrm>
          <a:prstGeom prst="bentConnector3">
            <a:avLst>
              <a:gd name="adj1" fmla="val 100262"/>
            </a:avLst>
          </a:prstGeom>
          <a:ln w="28575">
            <a:solidFill>
              <a:schemeClr val="bg1">
                <a:lumMod val="50000"/>
              </a:schemeClr>
            </a:solidFill>
            <a:tailEnd type="triangle"/>
          </a:ln>
        </p:spPr>
        <p:style>
          <a:lnRef idx="1">
            <a:schemeClr val="dk1"/>
          </a:lnRef>
          <a:fillRef idx="0">
            <a:schemeClr val="dk1"/>
          </a:fillRef>
          <a:effectRef idx="0">
            <a:schemeClr val="dk1"/>
          </a:effectRef>
          <a:fontRef idx="minor">
            <a:schemeClr val="tx1"/>
          </a:fontRef>
        </p:style>
      </p:cxnSp>
      <p:sp>
        <p:nvSpPr>
          <p:cNvPr id="23" name="Title 1"/>
          <p:cNvSpPr txBox="1">
            <a:spLocks/>
          </p:cNvSpPr>
          <p:nvPr/>
        </p:nvSpPr>
        <p:spPr>
          <a:xfrm>
            <a:off x="4587105" y="2439466"/>
            <a:ext cx="7044914" cy="1393721"/>
          </a:xfrm>
          <a:prstGeom prst="rect">
            <a:avLst/>
          </a:prstGeom>
          <a:solidFill>
            <a:srgbClr val="FFFFFF">
              <a:alpha val="69804"/>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ea typeface="Josefin Sans" pitchFamily="2" charset="0"/>
              </a:rPr>
              <a:t>The </a:t>
            </a:r>
            <a:r>
              <a:rPr lang="en-US" sz="2800" b="1" dirty="0">
                <a:ea typeface="Josefin Sans" pitchFamily="2" charset="0"/>
              </a:rPr>
              <a:t>I</a:t>
            </a:r>
            <a:r>
              <a:rPr lang="en-US" sz="2800" b="1" dirty="0" smtClean="0">
                <a:ea typeface="Josefin Sans" pitchFamily="2" charset="0"/>
              </a:rPr>
              <a:t>nteraction: </a:t>
            </a:r>
            <a:r>
              <a:rPr lang="en-US" sz="2800" dirty="0" smtClean="0">
                <a:ea typeface="Josefin Sans" pitchFamily="2" charset="0"/>
              </a:rPr>
              <a:t>Do </a:t>
            </a:r>
            <a:r>
              <a:rPr lang="en-US" sz="2800" dirty="0">
                <a:ea typeface="Josefin Sans" pitchFamily="2" charset="0"/>
              </a:rPr>
              <a:t>people get distracted away from some topics when something more </a:t>
            </a:r>
            <a:r>
              <a:rPr lang="en-US" sz="2800" dirty="0" smtClean="0">
                <a:ea typeface="Josefin Sans" pitchFamily="2" charset="0"/>
              </a:rPr>
              <a:t>“eye-catching” </a:t>
            </a:r>
            <a:r>
              <a:rPr lang="en-US" sz="2800" dirty="0">
                <a:ea typeface="Josefin Sans" pitchFamily="2" charset="0"/>
              </a:rPr>
              <a:t>is happening</a:t>
            </a:r>
            <a:r>
              <a:rPr lang="en-US" sz="2800" dirty="0" smtClean="0">
                <a:ea typeface="Josefin Sans" pitchFamily="2" charset="0"/>
              </a:rPr>
              <a:t>?</a:t>
            </a:r>
            <a:endParaRPr lang="en-US" sz="2800" dirty="0">
              <a:ea typeface="Josefin Sans" pitchFamily="2" charset="0"/>
            </a:endParaRPr>
          </a:p>
        </p:txBody>
      </p:sp>
      <p:sp>
        <p:nvSpPr>
          <p:cNvPr id="27" name="Title 1"/>
          <p:cNvSpPr txBox="1">
            <a:spLocks/>
          </p:cNvSpPr>
          <p:nvPr/>
        </p:nvSpPr>
        <p:spPr>
          <a:xfrm>
            <a:off x="4587105" y="3833187"/>
            <a:ext cx="7044914" cy="1083370"/>
          </a:xfrm>
          <a:prstGeom prst="rect">
            <a:avLst/>
          </a:prstGeom>
          <a:solidFill>
            <a:srgbClr val="FFFFFF">
              <a:alpha val="69804"/>
            </a:srgb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b="1" dirty="0" smtClean="0">
                <a:ea typeface="Josefin Sans" pitchFamily="2" charset="0"/>
              </a:rPr>
              <a:t>The Influence: </a:t>
            </a:r>
            <a:r>
              <a:rPr lang="en-US" sz="2800" dirty="0" smtClean="0">
                <a:ea typeface="Josefin Sans" pitchFamily="2" charset="0"/>
              </a:rPr>
              <a:t>How do the opinion leaders (influential users) affect the interaction by recruiting the public attention for some topics?</a:t>
            </a:r>
            <a:endParaRPr lang="en-US" sz="2800" dirty="0">
              <a:ea typeface="Josefin Sans" pitchFamily="2" charset="0"/>
            </a:endParaRPr>
          </a:p>
        </p:txBody>
      </p:sp>
      <p:sp>
        <p:nvSpPr>
          <p:cNvPr id="8" name="Title 1"/>
          <p:cNvSpPr txBox="1">
            <a:spLocks/>
          </p:cNvSpPr>
          <p:nvPr/>
        </p:nvSpPr>
        <p:spPr>
          <a:xfrm>
            <a:off x="3044490" y="926799"/>
            <a:ext cx="7902603" cy="669434"/>
          </a:xfrm>
          <a:prstGeom prst="rect">
            <a:avLst/>
          </a:prstGeom>
          <a:solidFill>
            <a:srgbClr val="FFFFFF">
              <a:alpha val="69804"/>
            </a:srgb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latin typeface="Josefin Sans" pitchFamily="2" charset="0"/>
                <a:ea typeface="Josefin Sans" pitchFamily="2" charset="0"/>
              </a:rPr>
              <a:t>On Social Media:</a:t>
            </a:r>
            <a:endParaRPr lang="en-US" sz="3200" b="1" dirty="0">
              <a:latin typeface="Josefin Sans" pitchFamily="2" charset="0"/>
              <a:ea typeface="Josefin Sans" pitchFamily="2" charset="0"/>
            </a:endParaRPr>
          </a:p>
        </p:txBody>
      </p:sp>
      <p:sp>
        <p:nvSpPr>
          <p:cNvPr id="2" name="Slide Number Placeholder 1"/>
          <p:cNvSpPr>
            <a:spLocks noGrp="1"/>
          </p:cNvSpPr>
          <p:nvPr>
            <p:ph type="sldNum" sz="quarter" idx="12"/>
          </p:nvPr>
        </p:nvSpPr>
        <p:spPr/>
        <p:txBody>
          <a:bodyPr/>
          <a:lstStyle/>
          <a:p>
            <a:fld id="{CBD5DA4C-FF6E-4E05-9BF1-76A164890C4E}" type="slidenum">
              <a:rPr lang="en-US" smtClean="0"/>
              <a:t>2</a:t>
            </a:fld>
            <a:endParaRPr lang="en-US" dirty="0"/>
          </a:p>
        </p:txBody>
      </p:sp>
      <p:sp>
        <p:nvSpPr>
          <p:cNvPr id="10" name="TextBox 9"/>
          <p:cNvSpPr txBox="1"/>
          <p:nvPr/>
        </p:nvSpPr>
        <p:spPr>
          <a:xfrm>
            <a:off x="1392766" y="3954317"/>
            <a:ext cx="2338064" cy="400110"/>
          </a:xfrm>
          <a:prstGeom prst="rect">
            <a:avLst/>
          </a:prstGeom>
          <a:solidFill>
            <a:srgbClr val="FFFFFF">
              <a:alpha val="69804"/>
            </a:srgbClr>
          </a:solidFill>
        </p:spPr>
        <p:txBody>
          <a:bodyPr wrap="square" rtlCol="0">
            <a:spAutoFit/>
          </a:bodyPr>
          <a:lstStyle/>
          <a:p>
            <a:r>
              <a:rPr lang="en-US" sz="2000" dirty="0" smtClean="0">
                <a:solidFill>
                  <a:schemeClr val="tx1">
                    <a:lumMod val="95000"/>
                    <a:lumOff val="5000"/>
                  </a:schemeClr>
                </a:solidFill>
                <a:latin typeface="Arial" panose="020B0604020202020204" pitchFamily="34" charset="0"/>
                <a:ea typeface="Josefin Sans" pitchFamily="2" charset="0"/>
                <a:cs typeface="Arial" panose="020B0604020202020204" pitchFamily="34" charset="0"/>
              </a:rPr>
              <a:t>Google Ripples</a:t>
            </a:r>
            <a:endParaRPr lang="en-US" sz="2000" dirty="0">
              <a:solidFill>
                <a:schemeClr val="tx1">
                  <a:lumMod val="95000"/>
                  <a:lumOff val="5000"/>
                </a:schemeClr>
              </a:solidFill>
              <a:latin typeface="Arial" panose="020B0604020202020204" pitchFamily="34" charset="0"/>
              <a:ea typeface="Josefin Sans" pitchFamily="2" charset="0"/>
              <a:cs typeface="Arial" panose="020B0604020202020204" pitchFamily="34" charset="0"/>
            </a:endParaRPr>
          </a:p>
        </p:txBody>
      </p:sp>
    </p:spTree>
    <p:extLst>
      <p:ext uri="{BB962C8B-B14F-4D97-AF65-F5344CB8AC3E}">
        <p14:creationId xmlns:p14="http://schemas.microsoft.com/office/powerpoint/2010/main" val="281885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fade">
                                      <p:cBhvr>
                                        <p:cTn id="17" dur="500"/>
                                        <p:tgtEl>
                                          <p:spTgt spid="2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b="6689"/>
          <a:stretch/>
        </p:blipFill>
        <p:spPr>
          <a:xfrm>
            <a:off x="1773251" y="1779125"/>
            <a:ext cx="7858125" cy="2986348"/>
          </a:xfrm>
          <a:prstGeom prst="rect">
            <a:avLst/>
          </a:prstGeom>
        </p:spPr>
      </p:pic>
      <p:pic>
        <p:nvPicPr>
          <p:cNvPr id="6" name="Picture 5"/>
          <p:cNvPicPr>
            <a:picLocks noChangeAspect="1"/>
          </p:cNvPicPr>
          <p:nvPr/>
        </p:nvPicPr>
        <p:blipFill rotWithShape="1">
          <a:blip r:embed="rId4"/>
          <a:srcRect l="1270" t="2750" r="6452" b="-793"/>
          <a:stretch/>
        </p:blipFill>
        <p:spPr>
          <a:xfrm>
            <a:off x="1773251" y="1779125"/>
            <a:ext cx="7848873" cy="2988332"/>
          </a:xfrm>
          <a:prstGeom prst="rect">
            <a:avLst/>
          </a:prstGeom>
        </p:spPr>
      </p:pic>
      <p:grpSp>
        <p:nvGrpSpPr>
          <p:cNvPr id="8" name="Group 7"/>
          <p:cNvGrpSpPr/>
          <p:nvPr/>
        </p:nvGrpSpPr>
        <p:grpSpPr>
          <a:xfrm>
            <a:off x="9886863" y="1877539"/>
            <a:ext cx="2036431" cy="950058"/>
            <a:chOff x="611727" y="5847059"/>
            <a:chExt cx="2036431" cy="950058"/>
          </a:xfrm>
        </p:grpSpPr>
        <p:sp>
          <p:nvSpPr>
            <p:cNvPr id="9" name="Rectangle 8"/>
            <p:cNvSpPr/>
            <p:nvPr/>
          </p:nvSpPr>
          <p:spPr bwMode="auto">
            <a:xfrm>
              <a:off x="615104" y="5911292"/>
              <a:ext cx="508406" cy="185363"/>
            </a:xfrm>
            <a:prstGeom prst="rect">
              <a:avLst/>
            </a:prstGeom>
            <a:solidFill>
              <a:srgbClr val="FB936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a typeface="宋体" charset="-122"/>
              </a:endParaRPr>
            </a:p>
          </p:txBody>
        </p:sp>
        <p:sp>
          <p:nvSpPr>
            <p:cNvPr id="10" name="Rectangle 9"/>
            <p:cNvSpPr/>
            <p:nvPr/>
          </p:nvSpPr>
          <p:spPr bwMode="auto">
            <a:xfrm>
              <a:off x="611727" y="6241281"/>
              <a:ext cx="508406" cy="185363"/>
            </a:xfrm>
            <a:prstGeom prst="rect">
              <a:avLst/>
            </a:prstGeom>
            <a:solidFill>
              <a:srgbClr val="8DA0CB"/>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a typeface="宋体" charset="-122"/>
              </a:endParaRPr>
            </a:p>
          </p:txBody>
        </p:sp>
        <p:sp>
          <p:nvSpPr>
            <p:cNvPr id="11" name="Rectangle 10"/>
            <p:cNvSpPr/>
            <p:nvPr/>
          </p:nvSpPr>
          <p:spPr bwMode="auto">
            <a:xfrm>
              <a:off x="612366" y="6563334"/>
              <a:ext cx="508406" cy="185363"/>
            </a:xfrm>
            <a:prstGeom prst="rect">
              <a:avLst/>
            </a:prstGeom>
            <a:solidFill>
              <a:srgbClr val="66C2A5"/>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charset="0"/>
                <a:ea typeface="宋体" charset="-122"/>
              </a:endParaRPr>
            </a:p>
          </p:txBody>
        </p:sp>
        <p:sp>
          <p:nvSpPr>
            <p:cNvPr id="12" name="TextBox 11"/>
            <p:cNvSpPr txBox="1"/>
            <p:nvPr/>
          </p:nvSpPr>
          <p:spPr>
            <a:xfrm>
              <a:off x="1202100" y="5847059"/>
              <a:ext cx="671979" cy="307777"/>
            </a:xfrm>
            <a:prstGeom prst="rect">
              <a:avLst/>
            </a:prstGeom>
            <a:noFill/>
          </p:spPr>
          <p:txBody>
            <a:bodyPr wrap="none" rtlCol="0">
              <a:spAutoFit/>
            </a:bodyPr>
            <a:lstStyle/>
            <a:p>
              <a:r>
                <a:rPr lang="en-US" sz="1400" dirty="0" smtClean="0"/>
                <a:t>Media</a:t>
              </a:r>
              <a:endParaRPr lang="en-US" sz="1400" dirty="0"/>
            </a:p>
          </p:txBody>
        </p:sp>
        <p:sp>
          <p:nvSpPr>
            <p:cNvPr id="13" name="TextBox 12"/>
            <p:cNvSpPr txBox="1"/>
            <p:nvPr/>
          </p:nvSpPr>
          <p:spPr>
            <a:xfrm>
              <a:off x="1198723" y="6180073"/>
              <a:ext cx="1449435" cy="307777"/>
            </a:xfrm>
            <a:prstGeom prst="rect">
              <a:avLst/>
            </a:prstGeom>
            <a:noFill/>
          </p:spPr>
          <p:txBody>
            <a:bodyPr wrap="none" rtlCol="0">
              <a:spAutoFit/>
            </a:bodyPr>
            <a:lstStyle/>
            <a:p>
              <a:r>
                <a:rPr lang="en-US" sz="1400" dirty="0" smtClean="0"/>
                <a:t>Political Figures</a:t>
              </a:r>
              <a:endParaRPr lang="en-US" sz="1400" dirty="0"/>
            </a:p>
          </p:txBody>
        </p:sp>
        <p:sp>
          <p:nvSpPr>
            <p:cNvPr id="14" name="TextBox 13"/>
            <p:cNvSpPr txBox="1"/>
            <p:nvPr/>
          </p:nvSpPr>
          <p:spPr>
            <a:xfrm>
              <a:off x="1200345" y="6489340"/>
              <a:ext cx="1059906" cy="307777"/>
            </a:xfrm>
            <a:prstGeom prst="rect">
              <a:avLst/>
            </a:prstGeom>
            <a:noFill/>
          </p:spPr>
          <p:txBody>
            <a:bodyPr wrap="none" rtlCol="0">
              <a:spAutoFit/>
            </a:bodyPr>
            <a:lstStyle/>
            <a:p>
              <a:r>
                <a:rPr lang="en-US" sz="1400" dirty="0" smtClean="0"/>
                <a:t>Grassroots</a:t>
              </a:r>
              <a:endParaRPr lang="en-US" sz="1400" dirty="0"/>
            </a:p>
          </p:txBody>
        </p:sp>
      </p:grpSp>
      <p:sp>
        <p:nvSpPr>
          <p:cNvPr id="15" name="Rectangle 14"/>
          <p:cNvSpPr/>
          <p:nvPr/>
        </p:nvSpPr>
        <p:spPr>
          <a:xfrm>
            <a:off x="533400" y="931023"/>
            <a:ext cx="3166701" cy="523220"/>
          </a:xfrm>
          <a:prstGeom prst="rect">
            <a:avLst/>
          </a:prstGeom>
        </p:spPr>
        <p:txBody>
          <a:bodyPr wrap="none">
            <a:spAutoFit/>
          </a:bodyPr>
          <a:lstStyle/>
          <a:p>
            <a:r>
              <a:rPr lang="en-US" sz="2800" b="1" dirty="0" smtClean="0">
                <a:latin typeface="Josefin Sans" pitchFamily="2" charset="0"/>
                <a:ea typeface="Josefin Sans" pitchFamily="2" charset="0"/>
              </a:rPr>
              <a:t>Topic competiveness</a:t>
            </a:r>
            <a:endParaRPr lang="en-US" sz="2800" b="1" dirty="0">
              <a:latin typeface="Josefin Sans" pitchFamily="2" charset="0"/>
              <a:ea typeface="Josefin Sans" pitchFamily="2" charset="0"/>
            </a:endParaRPr>
          </a:p>
        </p:txBody>
      </p:sp>
      <p:sp>
        <p:nvSpPr>
          <p:cNvPr id="16" name="Rectangle 15"/>
          <p:cNvSpPr/>
          <p:nvPr/>
        </p:nvSpPr>
        <p:spPr>
          <a:xfrm>
            <a:off x="990602" y="1549778"/>
            <a:ext cx="7128426" cy="523220"/>
          </a:xfrm>
          <a:prstGeom prst="rect">
            <a:avLst/>
          </a:prstGeom>
          <a:solidFill>
            <a:srgbClr val="FFFFFF">
              <a:alpha val="69804"/>
            </a:srgbClr>
          </a:solidFill>
        </p:spPr>
        <p:txBody>
          <a:bodyPr wrap="none">
            <a:spAutoFit/>
          </a:bodyPr>
          <a:lstStyle/>
          <a:p>
            <a:r>
              <a:rPr lang="en-US" sz="2800" b="1" dirty="0" smtClean="0">
                <a:latin typeface="Josefin Sans" pitchFamily="2" charset="0"/>
                <a:ea typeface="Josefin Sans" pitchFamily="2" charset="0"/>
              </a:rPr>
              <a:t>+ Recruitment effect of different opinion leaders</a:t>
            </a:r>
            <a:endParaRPr lang="en-US" sz="2800" b="1" dirty="0">
              <a:latin typeface="Josefin Sans" pitchFamily="2" charset="0"/>
              <a:ea typeface="Josefin Sans" pitchFamily="2" charset="0"/>
            </a:endParaRPr>
          </a:p>
        </p:txBody>
      </p:sp>
      <p:sp>
        <p:nvSpPr>
          <p:cNvPr id="17" name="Rectangle 16"/>
          <p:cNvSpPr/>
          <p:nvPr/>
        </p:nvSpPr>
        <p:spPr>
          <a:xfrm>
            <a:off x="990602" y="2067642"/>
            <a:ext cx="3524491" cy="523220"/>
          </a:xfrm>
          <a:prstGeom prst="rect">
            <a:avLst/>
          </a:prstGeom>
          <a:solidFill>
            <a:srgbClr val="FFFFFF">
              <a:alpha val="69804"/>
            </a:srgbClr>
          </a:solidFill>
        </p:spPr>
        <p:txBody>
          <a:bodyPr wrap="none">
            <a:spAutoFit/>
          </a:bodyPr>
          <a:lstStyle/>
          <a:p>
            <a:r>
              <a:rPr lang="en-US" sz="2800" b="1" dirty="0" smtClean="0">
                <a:latin typeface="Josefin Sans" pitchFamily="2" charset="0"/>
                <a:ea typeface="Josefin Sans" pitchFamily="2" charset="0"/>
              </a:rPr>
              <a:t>+ Topic transition trend</a:t>
            </a:r>
            <a:endParaRPr lang="en-US" sz="2800" b="1" dirty="0">
              <a:latin typeface="Josefin Sans" pitchFamily="2" charset="0"/>
              <a:ea typeface="Josefin Sans" pitchFamily="2" charset="0"/>
            </a:endParaRPr>
          </a:p>
        </p:txBody>
      </p:sp>
      <p:sp>
        <p:nvSpPr>
          <p:cNvPr id="18" name="Rectangle 17"/>
          <p:cNvSpPr/>
          <p:nvPr/>
        </p:nvSpPr>
        <p:spPr>
          <a:xfrm>
            <a:off x="533400" y="5087092"/>
            <a:ext cx="2452146" cy="584775"/>
          </a:xfrm>
          <a:prstGeom prst="rect">
            <a:avLst/>
          </a:prstGeom>
        </p:spPr>
        <p:txBody>
          <a:bodyPr wrap="none">
            <a:spAutoFit/>
          </a:bodyPr>
          <a:lstStyle/>
          <a:p>
            <a:r>
              <a:rPr lang="en-US" sz="3200" b="1" dirty="0" smtClean="0">
                <a:latin typeface="Josefin Sans" pitchFamily="2" charset="0"/>
                <a:ea typeface="Josefin Sans" pitchFamily="2" charset="0"/>
              </a:rPr>
              <a:t>Timeline view</a:t>
            </a:r>
            <a:endParaRPr lang="en-US" sz="3200" b="1" dirty="0">
              <a:latin typeface="Josefin Sans" pitchFamily="2" charset="0"/>
              <a:ea typeface="Josefin Sans" pitchFamily="2" charset="0"/>
            </a:endParaRPr>
          </a:p>
        </p:txBody>
      </p:sp>
      <p:sp>
        <p:nvSpPr>
          <p:cNvPr id="19" name="Title 1"/>
          <p:cNvSpPr txBox="1">
            <a:spLocks/>
          </p:cNvSpPr>
          <p:nvPr/>
        </p:nvSpPr>
        <p:spPr>
          <a:xfrm>
            <a:off x="533400" y="5931932"/>
            <a:ext cx="11389894" cy="6203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lumMod val="85000"/>
                  </a:schemeClr>
                </a:solidFill>
                <a:latin typeface="Josefin Sans" pitchFamily="2" charset="0"/>
                <a:ea typeface="Josefin Sans" pitchFamily="2" charset="0"/>
              </a:rPr>
              <a:t>INTRO / SYSTEM / MODEL / </a:t>
            </a:r>
            <a:r>
              <a:rPr lang="en-US" sz="3600" b="1" dirty="0">
                <a:solidFill>
                  <a:schemeClr val="tx1">
                    <a:lumMod val="65000"/>
                    <a:lumOff val="35000"/>
                  </a:schemeClr>
                </a:solidFill>
                <a:latin typeface="Josefin Sans" pitchFamily="2" charset="0"/>
                <a:ea typeface="Josefin Sans" pitchFamily="2" charset="0"/>
              </a:rPr>
              <a:t>DESIGN</a:t>
            </a:r>
            <a:r>
              <a:rPr lang="en-US" sz="3600" b="1" dirty="0">
                <a:solidFill>
                  <a:schemeClr val="bg1">
                    <a:lumMod val="50000"/>
                  </a:schemeClr>
                </a:solidFill>
                <a:latin typeface="Josefin Sans" pitchFamily="2" charset="0"/>
                <a:ea typeface="Josefin Sans" pitchFamily="2" charset="0"/>
              </a:rPr>
              <a:t> </a:t>
            </a:r>
            <a:r>
              <a:rPr lang="en-US" sz="3600" b="1" dirty="0" smtClean="0">
                <a:solidFill>
                  <a:schemeClr val="bg1">
                    <a:lumMod val="85000"/>
                  </a:schemeClr>
                </a:solidFill>
                <a:latin typeface="Josefin Sans" pitchFamily="2" charset="0"/>
                <a:ea typeface="Josefin Sans" pitchFamily="2" charset="0"/>
              </a:rPr>
              <a:t>/ CASE STUDY  </a:t>
            </a:r>
            <a:endParaRPr lang="en-US" sz="3600" b="1" dirty="0">
              <a:solidFill>
                <a:schemeClr val="bg1">
                  <a:lumMod val="85000"/>
                </a:schemeClr>
              </a:solidFill>
              <a:latin typeface="Josefin Sans" pitchFamily="2" charset="0"/>
              <a:ea typeface="Josefin Sans" pitchFamily="2" charset="0"/>
            </a:endParaRPr>
          </a:p>
        </p:txBody>
      </p:sp>
      <p:cxnSp>
        <p:nvCxnSpPr>
          <p:cNvPr id="3" name="Straight Arrow Connector 2"/>
          <p:cNvCxnSpPr/>
          <p:nvPr/>
        </p:nvCxnSpPr>
        <p:spPr>
          <a:xfrm>
            <a:off x="5146431" y="1941772"/>
            <a:ext cx="304800" cy="649090"/>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3821723" y="2554834"/>
            <a:ext cx="298721" cy="910855"/>
          </a:xfrm>
          <a:prstGeom prst="straightConnector1">
            <a:avLst/>
          </a:prstGeom>
          <a:ln w="3810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25" name="Picture 24"/>
          <p:cNvPicPr>
            <a:picLocks noChangeAspect="1"/>
          </p:cNvPicPr>
          <p:nvPr/>
        </p:nvPicPr>
        <p:blipFill>
          <a:blip r:embed="rId5"/>
          <a:stretch>
            <a:fillRect/>
          </a:stretch>
        </p:blipFill>
        <p:spPr>
          <a:xfrm>
            <a:off x="8119028" y="4438479"/>
            <a:ext cx="2105603" cy="1491469"/>
          </a:xfrm>
          <a:prstGeom prst="rect">
            <a:avLst/>
          </a:prstGeom>
        </p:spPr>
      </p:pic>
      <p:sp>
        <p:nvSpPr>
          <p:cNvPr id="23" name="Rectangle 22"/>
          <p:cNvSpPr/>
          <p:nvPr/>
        </p:nvSpPr>
        <p:spPr>
          <a:xfrm>
            <a:off x="9665314" y="5090761"/>
            <a:ext cx="2295821" cy="584775"/>
          </a:xfrm>
          <a:prstGeom prst="rect">
            <a:avLst/>
          </a:prstGeom>
        </p:spPr>
        <p:txBody>
          <a:bodyPr wrap="none">
            <a:spAutoFit/>
          </a:bodyPr>
          <a:lstStyle/>
          <a:p>
            <a:r>
              <a:rPr lang="en-US" sz="3200" b="1" dirty="0" smtClean="0">
                <a:latin typeface="Josefin Sans" pitchFamily="2" charset="0"/>
                <a:ea typeface="Josefin Sans" pitchFamily="2" charset="0"/>
              </a:rPr>
              <a:t>Word Cloud</a:t>
            </a:r>
            <a:endParaRPr lang="en-US" sz="3200" b="1" dirty="0">
              <a:latin typeface="Josefin Sans" pitchFamily="2" charset="0"/>
              <a:ea typeface="Josefin Sans" pitchFamily="2" charset="0"/>
            </a:endParaRPr>
          </a:p>
        </p:txBody>
      </p:sp>
      <p:sp>
        <p:nvSpPr>
          <p:cNvPr id="2" name="Slide Number Placeholder 1"/>
          <p:cNvSpPr>
            <a:spLocks noGrp="1"/>
          </p:cNvSpPr>
          <p:nvPr>
            <p:ph type="sldNum" sz="quarter" idx="12"/>
          </p:nvPr>
        </p:nvSpPr>
        <p:spPr/>
        <p:txBody>
          <a:bodyPr/>
          <a:lstStyle/>
          <a:p>
            <a:fld id="{CBD5DA4C-FF6E-4E05-9BF1-76A164890C4E}" type="slidenum">
              <a:rPr lang="en-US" smtClean="0"/>
              <a:t>20</a:t>
            </a:fld>
            <a:endParaRPr lang="en-US" dirty="0"/>
          </a:p>
        </p:txBody>
      </p:sp>
    </p:spTree>
    <p:extLst>
      <p:ext uri="{BB962C8B-B14F-4D97-AF65-F5344CB8AC3E}">
        <p14:creationId xmlns:p14="http://schemas.microsoft.com/office/powerpoint/2010/main" val="22680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BD5DA4C-FF6E-4E05-9BF1-76A164890C4E}" type="slidenum">
              <a:rPr lang="en-US" smtClean="0"/>
              <a:t>21</a:t>
            </a:fld>
            <a:endParaRPr lang="en-US" dirty="0"/>
          </a:p>
        </p:txBody>
      </p:sp>
      <p:sp>
        <p:nvSpPr>
          <p:cNvPr id="5" name="Title 1"/>
          <p:cNvSpPr txBox="1">
            <a:spLocks/>
          </p:cNvSpPr>
          <p:nvPr/>
        </p:nvSpPr>
        <p:spPr>
          <a:xfrm>
            <a:off x="533400" y="5931932"/>
            <a:ext cx="11389894" cy="6203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lumMod val="85000"/>
                  </a:schemeClr>
                </a:solidFill>
                <a:latin typeface="Josefin Sans" pitchFamily="2" charset="0"/>
                <a:ea typeface="Josefin Sans" pitchFamily="2" charset="0"/>
              </a:rPr>
              <a:t>INTRO / SYSTEM / MODEL / </a:t>
            </a:r>
            <a:r>
              <a:rPr lang="en-US" sz="3600" b="1" dirty="0">
                <a:solidFill>
                  <a:schemeClr val="tx1">
                    <a:lumMod val="65000"/>
                    <a:lumOff val="35000"/>
                  </a:schemeClr>
                </a:solidFill>
                <a:latin typeface="Josefin Sans" pitchFamily="2" charset="0"/>
                <a:ea typeface="Josefin Sans" pitchFamily="2" charset="0"/>
              </a:rPr>
              <a:t>DESIGN</a:t>
            </a:r>
            <a:r>
              <a:rPr lang="en-US" sz="3600" b="1" dirty="0">
                <a:solidFill>
                  <a:schemeClr val="bg1">
                    <a:lumMod val="50000"/>
                  </a:schemeClr>
                </a:solidFill>
                <a:latin typeface="Josefin Sans" pitchFamily="2" charset="0"/>
                <a:ea typeface="Josefin Sans" pitchFamily="2" charset="0"/>
              </a:rPr>
              <a:t> </a:t>
            </a:r>
            <a:r>
              <a:rPr lang="en-US" sz="3600" b="1" dirty="0" smtClean="0">
                <a:solidFill>
                  <a:schemeClr val="bg1">
                    <a:lumMod val="85000"/>
                  </a:schemeClr>
                </a:solidFill>
                <a:latin typeface="Josefin Sans" pitchFamily="2" charset="0"/>
                <a:ea typeface="Josefin Sans" pitchFamily="2" charset="0"/>
              </a:rPr>
              <a:t>/ CASE STUDY  </a:t>
            </a:r>
            <a:endParaRPr lang="en-US" sz="3600" b="1" dirty="0">
              <a:solidFill>
                <a:schemeClr val="bg1">
                  <a:lumMod val="85000"/>
                </a:schemeClr>
              </a:solidFill>
              <a:latin typeface="Josefin Sans" pitchFamily="2" charset="0"/>
              <a:ea typeface="Josefin Sans" pitchFamily="2" charset="0"/>
            </a:endParaRPr>
          </a:p>
        </p:txBody>
      </p:sp>
      <p:sp>
        <p:nvSpPr>
          <p:cNvPr id="6" name="Title 1"/>
          <p:cNvSpPr txBox="1">
            <a:spLocks/>
          </p:cNvSpPr>
          <p:nvPr/>
        </p:nvSpPr>
        <p:spPr>
          <a:xfrm>
            <a:off x="533400" y="1240977"/>
            <a:ext cx="10077736" cy="3877124"/>
          </a:xfrm>
          <a:prstGeom prst="rect">
            <a:avLst/>
          </a:prstGeom>
          <a:solidFill>
            <a:srgbClr val="FFFFFF">
              <a:alpha val="89804"/>
            </a:srgb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latin typeface="Josefin Sans" pitchFamily="2" charset="0"/>
                <a:ea typeface="Josefin Sans" pitchFamily="2" charset="0"/>
              </a:rPr>
              <a:t>Word cloud filterable by:</a:t>
            </a:r>
          </a:p>
          <a:p>
            <a:pPr marL="571500" indent="-571500">
              <a:buFont typeface="Arial" panose="020B0604020202020204" pitchFamily="34" charset="0"/>
              <a:buChar char="•"/>
            </a:pPr>
            <a:r>
              <a:rPr lang="en-US" sz="2800" b="1" dirty="0" smtClean="0">
                <a:ea typeface="Josefin Sans" pitchFamily="2" charset="0"/>
              </a:rPr>
              <a:t>Topic</a:t>
            </a:r>
          </a:p>
          <a:p>
            <a:pPr marL="571500" indent="-571500">
              <a:buFont typeface="Arial" panose="020B0604020202020204" pitchFamily="34" charset="0"/>
              <a:buChar char="•"/>
            </a:pPr>
            <a:r>
              <a:rPr lang="en-US" sz="2800" b="1" dirty="0" smtClean="0">
                <a:ea typeface="Josefin Sans" pitchFamily="2" charset="0"/>
              </a:rPr>
              <a:t>Time interval</a:t>
            </a:r>
          </a:p>
          <a:p>
            <a:pPr marL="571500" indent="-571500">
              <a:buFont typeface="Arial" panose="020B0604020202020204" pitchFamily="34" charset="0"/>
              <a:buChar char="•"/>
            </a:pPr>
            <a:r>
              <a:rPr lang="en-US" sz="2800" b="1" dirty="0" smtClean="0">
                <a:ea typeface="Josefin Sans" pitchFamily="2" charset="0"/>
              </a:rPr>
              <a:t>Opinion leader group</a:t>
            </a:r>
          </a:p>
          <a:p>
            <a:endParaRPr lang="en-US" sz="3600" b="1" dirty="0">
              <a:latin typeface="Josefin Sans" pitchFamily="2" charset="0"/>
              <a:ea typeface="Josefin Sans" pitchFamily="2" charset="0"/>
            </a:endParaRPr>
          </a:p>
          <a:p>
            <a:r>
              <a:rPr lang="en-US" sz="3600" b="1" dirty="0" smtClean="0">
                <a:latin typeface="Josefin Sans" pitchFamily="2" charset="0"/>
                <a:ea typeface="Josefin Sans" pitchFamily="2" charset="0"/>
              </a:rPr>
              <a:t>Sparkline:</a:t>
            </a:r>
          </a:p>
          <a:p>
            <a:pPr marL="571500" indent="-571500">
              <a:buFont typeface="Arial" panose="020B0604020202020204" pitchFamily="34" charset="0"/>
              <a:buChar char="•"/>
            </a:pPr>
            <a:r>
              <a:rPr lang="en-US" sz="2800" b="1" dirty="0" smtClean="0">
                <a:ea typeface="Josefin Sans" pitchFamily="2" charset="0"/>
              </a:rPr>
              <a:t>Time varying saliency of a word</a:t>
            </a:r>
          </a:p>
        </p:txBody>
      </p:sp>
      <p:pic>
        <p:nvPicPr>
          <p:cNvPr id="7" name="Picture 6"/>
          <p:cNvPicPr>
            <a:picLocks noChangeAspect="1"/>
          </p:cNvPicPr>
          <p:nvPr/>
        </p:nvPicPr>
        <p:blipFill>
          <a:blip r:embed="rId3"/>
          <a:stretch>
            <a:fillRect/>
          </a:stretch>
        </p:blipFill>
        <p:spPr>
          <a:xfrm>
            <a:off x="7362968" y="2057956"/>
            <a:ext cx="3641651" cy="2579503"/>
          </a:xfrm>
          <a:prstGeom prst="rect">
            <a:avLst/>
          </a:prstGeom>
        </p:spPr>
      </p:pic>
    </p:spTree>
    <p:extLst>
      <p:ext uri="{BB962C8B-B14F-4D97-AF65-F5344CB8AC3E}">
        <p14:creationId xmlns:p14="http://schemas.microsoft.com/office/powerpoint/2010/main" val="300801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533400" y="5931932"/>
            <a:ext cx="11389894" cy="6203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lumMod val="85000"/>
                  </a:schemeClr>
                </a:solidFill>
                <a:latin typeface="Josefin Sans" pitchFamily="2" charset="0"/>
                <a:ea typeface="Josefin Sans" pitchFamily="2" charset="0"/>
              </a:rPr>
              <a:t>INTRO / SYSTEM / MODEL / DESIGN </a:t>
            </a:r>
            <a:r>
              <a:rPr lang="en-US" sz="3600" b="1" dirty="0" smtClean="0">
                <a:solidFill>
                  <a:schemeClr val="bg1">
                    <a:lumMod val="85000"/>
                  </a:schemeClr>
                </a:solidFill>
                <a:latin typeface="Josefin Sans" pitchFamily="2" charset="0"/>
                <a:ea typeface="Josefin Sans" pitchFamily="2" charset="0"/>
              </a:rPr>
              <a:t>/ </a:t>
            </a:r>
            <a:r>
              <a:rPr lang="en-US" sz="3600" b="1" dirty="0" smtClean="0">
                <a:solidFill>
                  <a:schemeClr val="tx1">
                    <a:lumMod val="65000"/>
                    <a:lumOff val="35000"/>
                  </a:schemeClr>
                </a:solidFill>
                <a:latin typeface="Josefin Sans" pitchFamily="2" charset="0"/>
                <a:ea typeface="Josefin Sans" pitchFamily="2" charset="0"/>
              </a:rPr>
              <a:t>CASE STUDY  </a:t>
            </a:r>
            <a:endParaRPr lang="en-US" sz="3600" b="1" dirty="0">
              <a:solidFill>
                <a:schemeClr val="tx1">
                  <a:lumMod val="65000"/>
                  <a:lumOff val="35000"/>
                </a:schemeClr>
              </a:solidFill>
              <a:latin typeface="Josefin Sans" pitchFamily="2" charset="0"/>
              <a:ea typeface="Josefin Sans" pitchFamily="2" charset="0"/>
            </a:endParaRPr>
          </a:p>
        </p:txBody>
      </p:sp>
      <p:sp>
        <p:nvSpPr>
          <p:cNvPr id="7" name="Title 1"/>
          <p:cNvSpPr txBox="1">
            <a:spLocks/>
          </p:cNvSpPr>
          <p:nvPr/>
        </p:nvSpPr>
        <p:spPr>
          <a:xfrm>
            <a:off x="533400" y="550985"/>
            <a:ext cx="11658600" cy="4853354"/>
          </a:xfrm>
          <a:prstGeom prst="rect">
            <a:avLst/>
          </a:prstGeom>
          <a:solidFill>
            <a:srgbClr val="FFFFFF">
              <a:alpha val="85098"/>
            </a:srgb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dirty="0" smtClean="0">
                <a:latin typeface="Josefin Sans" pitchFamily="2" charset="0"/>
                <a:ea typeface="Josefin Sans" pitchFamily="2" charset="0"/>
              </a:rPr>
              <a:t>Dataset: </a:t>
            </a:r>
          </a:p>
          <a:p>
            <a:endParaRPr lang="en-US" sz="3200" dirty="0">
              <a:ea typeface="Josefin Sans" pitchFamily="2" charset="0"/>
            </a:endParaRPr>
          </a:p>
          <a:p>
            <a:r>
              <a:rPr lang="en-US" sz="3000" b="1" dirty="0" smtClean="0">
                <a:latin typeface="+mn-lt"/>
                <a:ea typeface="Josefin Sans" pitchFamily="2" charset="0"/>
              </a:rPr>
              <a:t>2012 Presidential Election</a:t>
            </a:r>
            <a:r>
              <a:rPr lang="en-US" sz="3000" dirty="0" smtClean="0">
                <a:latin typeface="+mn-lt"/>
                <a:ea typeface="Josefin Sans" pitchFamily="2" charset="0"/>
              </a:rPr>
              <a:t>; </a:t>
            </a:r>
            <a:r>
              <a:rPr lang="en-US" sz="3000" b="1" dirty="0">
                <a:latin typeface="+mn-lt"/>
                <a:ea typeface="Josefin Sans" pitchFamily="2" charset="0"/>
              </a:rPr>
              <a:t>89, 174, 308</a:t>
            </a:r>
            <a:r>
              <a:rPr lang="en-US" sz="3000" dirty="0">
                <a:latin typeface="+mn-lt"/>
                <a:ea typeface="Josefin Sans" pitchFamily="2" charset="0"/>
              </a:rPr>
              <a:t> </a:t>
            </a:r>
            <a:r>
              <a:rPr lang="en-US" sz="3000" dirty="0" smtClean="0">
                <a:latin typeface="+mn-lt"/>
                <a:ea typeface="Josefin Sans" pitchFamily="2" charset="0"/>
              </a:rPr>
              <a:t>tweets; May 01 – </a:t>
            </a:r>
            <a:r>
              <a:rPr lang="en-US" sz="3000" dirty="0">
                <a:latin typeface="+mn-lt"/>
                <a:ea typeface="Josefin Sans" pitchFamily="2" charset="0"/>
              </a:rPr>
              <a:t>N</a:t>
            </a:r>
            <a:r>
              <a:rPr lang="en-US" sz="3000" dirty="0" smtClean="0">
                <a:latin typeface="+mn-lt"/>
                <a:ea typeface="Josefin Sans" pitchFamily="2" charset="0"/>
              </a:rPr>
              <a:t>ov 10</a:t>
            </a:r>
          </a:p>
          <a:p>
            <a:r>
              <a:rPr lang="en-US" altLang="zh-CN" sz="3000" b="1" dirty="0" smtClean="0">
                <a:latin typeface="+mn-lt"/>
                <a:ea typeface="Josefin Sans" pitchFamily="2" charset="0"/>
              </a:rPr>
              <a:t>Six</a:t>
            </a:r>
            <a:r>
              <a:rPr lang="en-US" sz="3000" b="1" dirty="0" smtClean="0">
                <a:latin typeface="+mn-lt"/>
                <a:ea typeface="Josefin Sans" pitchFamily="2" charset="0"/>
              </a:rPr>
              <a:t> </a:t>
            </a:r>
            <a:r>
              <a:rPr lang="en-US" sz="3000" b="1" dirty="0" smtClean="0">
                <a:latin typeface="+mn-lt"/>
                <a:ea typeface="Josefin Sans" pitchFamily="2" charset="0"/>
              </a:rPr>
              <a:t>general topics </a:t>
            </a:r>
            <a:r>
              <a:rPr lang="en-US" sz="3000" dirty="0" smtClean="0">
                <a:latin typeface="+mn-lt"/>
                <a:ea typeface="Josefin Sans" pitchFamily="2" charset="0"/>
              </a:rPr>
              <a:t>: </a:t>
            </a:r>
            <a:r>
              <a:rPr lang="en-US" sz="3000" dirty="0" smtClean="0">
                <a:latin typeface="+mn-lt"/>
                <a:ea typeface="Josefin Sans" pitchFamily="2" charset="0"/>
              </a:rPr>
              <a:t>welfare/society</a:t>
            </a:r>
            <a:r>
              <a:rPr lang="en-US" sz="3000" dirty="0">
                <a:latin typeface="+mn-lt"/>
                <a:ea typeface="Josefin Sans" pitchFamily="2" charset="0"/>
              </a:rPr>
              <a:t>, </a:t>
            </a:r>
            <a:r>
              <a:rPr lang="en-US" sz="3000" dirty="0" smtClean="0">
                <a:latin typeface="+mn-lt"/>
                <a:ea typeface="Josefin Sans" pitchFamily="2" charset="0"/>
              </a:rPr>
              <a:t>defense/international issues</a:t>
            </a:r>
            <a:r>
              <a:rPr lang="en-US" sz="3000" dirty="0">
                <a:latin typeface="+mn-lt"/>
                <a:ea typeface="Josefin Sans" pitchFamily="2" charset="0"/>
              </a:rPr>
              <a:t>, </a:t>
            </a:r>
            <a:r>
              <a:rPr lang="en-US" sz="3000" dirty="0" smtClean="0">
                <a:latin typeface="+mn-lt"/>
                <a:ea typeface="Josefin Sans" pitchFamily="2" charset="0"/>
              </a:rPr>
              <a:t>economy, election </a:t>
            </a:r>
            <a:r>
              <a:rPr lang="en-US" sz="3000" dirty="0">
                <a:latin typeface="+mn-lt"/>
                <a:ea typeface="Josefin Sans" pitchFamily="2" charset="0"/>
              </a:rPr>
              <a:t>(general), election (horse race), </a:t>
            </a:r>
            <a:r>
              <a:rPr lang="en-US" sz="3000" dirty="0" smtClean="0">
                <a:latin typeface="+mn-lt"/>
                <a:ea typeface="Josefin Sans" pitchFamily="2" charset="0"/>
              </a:rPr>
              <a:t>law/social relations </a:t>
            </a:r>
            <a:r>
              <a:rPr lang="en-US" sz="3000" dirty="0" smtClean="0">
                <a:latin typeface="+mn-lt"/>
                <a:ea typeface="Josefin Sans" pitchFamily="2" charset="0"/>
              </a:rPr>
              <a:t>*</a:t>
            </a:r>
          </a:p>
          <a:p>
            <a:r>
              <a:rPr lang="en-US" sz="3000" b="1" dirty="0" smtClean="0">
                <a:latin typeface="+mn-lt"/>
                <a:ea typeface="Josefin Sans" pitchFamily="2" charset="0"/>
              </a:rPr>
              <a:t>Three</a:t>
            </a:r>
            <a:r>
              <a:rPr lang="en-US" sz="3000" b="1" dirty="0" smtClean="0">
                <a:latin typeface="+mn-lt"/>
                <a:ea typeface="Josefin Sans" pitchFamily="2" charset="0"/>
              </a:rPr>
              <a:t> </a:t>
            </a:r>
            <a:r>
              <a:rPr lang="en-US" sz="3000" b="1" dirty="0" smtClean="0">
                <a:latin typeface="+mn-lt"/>
                <a:ea typeface="Josefin Sans" pitchFamily="2" charset="0"/>
              </a:rPr>
              <a:t>opinion leader groups</a:t>
            </a:r>
            <a:r>
              <a:rPr lang="en-US" sz="3000" dirty="0" smtClean="0">
                <a:latin typeface="+mn-lt"/>
                <a:ea typeface="Josefin Sans" pitchFamily="2" charset="0"/>
              </a:rPr>
              <a:t>: media , political figures, and grassroots </a:t>
            </a:r>
            <a:r>
              <a:rPr lang="en-US" sz="3000" dirty="0" smtClean="0">
                <a:latin typeface="+mn-lt"/>
                <a:ea typeface="Josefin Sans" pitchFamily="2" charset="0"/>
              </a:rPr>
              <a:t>*</a:t>
            </a:r>
            <a:endParaRPr lang="en-US" sz="3000" dirty="0">
              <a:latin typeface="+mn-lt"/>
              <a:ea typeface="Josefin Sans" pitchFamily="2" charset="0"/>
            </a:endParaRPr>
          </a:p>
          <a:p>
            <a:r>
              <a:rPr lang="en-US" sz="2400" dirty="0" smtClean="0">
                <a:latin typeface="+mn-lt"/>
                <a:ea typeface="Josefin Sans" pitchFamily="2" charset="0"/>
              </a:rPr>
              <a:t>						</a:t>
            </a:r>
            <a:r>
              <a:rPr lang="en-US" sz="2400" dirty="0">
                <a:latin typeface="+mn-lt"/>
                <a:ea typeface="Josefin Sans" pitchFamily="2" charset="0"/>
              </a:rPr>
              <a:t> </a:t>
            </a:r>
            <a:r>
              <a:rPr lang="en-US" sz="2400" dirty="0" smtClean="0">
                <a:latin typeface="+mn-lt"/>
                <a:ea typeface="Josefin Sans" pitchFamily="2" charset="0"/>
              </a:rPr>
              <a:t>                     </a:t>
            </a:r>
          </a:p>
          <a:p>
            <a:r>
              <a:rPr lang="en-US" sz="2400" dirty="0">
                <a:latin typeface="+mn-lt"/>
                <a:ea typeface="Josefin Sans" pitchFamily="2" charset="0"/>
              </a:rPr>
              <a:t>	</a:t>
            </a:r>
            <a:r>
              <a:rPr lang="en-US" sz="2400" dirty="0" smtClean="0">
                <a:latin typeface="+mn-lt"/>
                <a:ea typeface="Josefin Sans" pitchFamily="2" charset="0"/>
              </a:rPr>
              <a:t>				 *identified collaboratively with media researchers</a:t>
            </a:r>
            <a:r>
              <a:rPr lang="en-US" sz="2400" dirty="0" smtClean="0">
                <a:ea typeface="Josefin Sans" pitchFamily="2" charset="0"/>
              </a:rPr>
              <a:t>			</a:t>
            </a:r>
            <a:endParaRPr lang="en-US" sz="3600" dirty="0">
              <a:ea typeface="Josefin Sans" pitchFamily="2" charset="0"/>
            </a:endParaRPr>
          </a:p>
        </p:txBody>
      </p:sp>
      <p:sp>
        <p:nvSpPr>
          <p:cNvPr id="2" name="Slide Number Placeholder 1"/>
          <p:cNvSpPr>
            <a:spLocks noGrp="1"/>
          </p:cNvSpPr>
          <p:nvPr>
            <p:ph type="sldNum" sz="quarter" idx="12"/>
          </p:nvPr>
        </p:nvSpPr>
        <p:spPr/>
        <p:txBody>
          <a:bodyPr/>
          <a:lstStyle/>
          <a:p>
            <a:fld id="{CBD5DA4C-FF6E-4E05-9BF1-76A164890C4E}" type="slidenum">
              <a:rPr lang="en-US" smtClean="0"/>
              <a:t>22</a:t>
            </a:fld>
            <a:endParaRPr lang="en-US" dirty="0"/>
          </a:p>
        </p:txBody>
      </p:sp>
    </p:spTree>
    <p:extLst>
      <p:ext uri="{BB962C8B-B14F-4D97-AF65-F5344CB8AC3E}">
        <p14:creationId xmlns:p14="http://schemas.microsoft.com/office/powerpoint/2010/main" val="542874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BD5DA4C-FF6E-4E05-9BF1-76A164890C4E}" type="slidenum">
              <a:rPr lang="en-US" smtClean="0"/>
              <a:t>23</a:t>
            </a:fld>
            <a:endParaRPr lang="en-US" dirty="0"/>
          </a:p>
        </p:txBody>
      </p:sp>
      <p:sp>
        <p:nvSpPr>
          <p:cNvPr id="5" name="Title 1"/>
          <p:cNvSpPr txBox="1">
            <a:spLocks/>
          </p:cNvSpPr>
          <p:nvPr/>
        </p:nvSpPr>
        <p:spPr>
          <a:xfrm>
            <a:off x="533400" y="5931932"/>
            <a:ext cx="11389894" cy="6203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lumMod val="85000"/>
                  </a:schemeClr>
                </a:solidFill>
                <a:latin typeface="Josefin Sans" pitchFamily="2" charset="0"/>
                <a:ea typeface="Josefin Sans" pitchFamily="2" charset="0"/>
              </a:rPr>
              <a:t>INTRO / SYSTEM / MODEL / DESIGN </a:t>
            </a:r>
            <a:r>
              <a:rPr lang="en-US" sz="3600" b="1" dirty="0" smtClean="0">
                <a:solidFill>
                  <a:schemeClr val="bg1">
                    <a:lumMod val="85000"/>
                  </a:schemeClr>
                </a:solidFill>
                <a:latin typeface="Josefin Sans" pitchFamily="2" charset="0"/>
                <a:ea typeface="Josefin Sans" pitchFamily="2" charset="0"/>
              </a:rPr>
              <a:t>/ </a:t>
            </a:r>
            <a:r>
              <a:rPr lang="en-US" sz="3600" b="1" dirty="0" smtClean="0">
                <a:solidFill>
                  <a:schemeClr val="tx1">
                    <a:lumMod val="65000"/>
                    <a:lumOff val="35000"/>
                  </a:schemeClr>
                </a:solidFill>
                <a:latin typeface="Josefin Sans" pitchFamily="2" charset="0"/>
                <a:ea typeface="Josefin Sans" pitchFamily="2" charset="0"/>
              </a:rPr>
              <a:t>CASE STUDY  </a:t>
            </a:r>
            <a:endParaRPr lang="en-US" sz="3600" b="1" dirty="0">
              <a:solidFill>
                <a:schemeClr val="tx1">
                  <a:lumMod val="65000"/>
                  <a:lumOff val="35000"/>
                </a:schemeClr>
              </a:solidFill>
              <a:latin typeface="Josefin Sans" pitchFamily="2" charset="0"/>
              <a:ea typeface="Josefin Sans" pitchFamily="2" charset="0"/>
            </a:endParaRPr>
          </a:p>
        </p:txBody>
      </p:sp>
      <p:pic>
        <p:nvPicPr>
          <p:cNvPr id="6" name="Picture 5"/>
          <p:cNvPicPr>
            <a:picLocks noChangeAspect="1"/>
          </p:cNvPicPr>
          <p:nvPr/>
        </p:nvPicPr>
        <p:blipFill>
          <a:blip r:embed="rId3"/>
          <a:stretch>
            <a:fillRect/>
          </a:stretch>
        </p:blipFill>
        <p:spPr>
          <a:xfrm>
            <a:off x="533400" y="604798"/>
            <a:ext cx="11239500" cy="5114925"/>
          </a:xfrm>
          <a:prstGeom prst="rect">
            <a:avLst/>
          </a:prstGeom>
        </p:spPr>
      </p:pic>
      <p:sp>
        <p:nvSpPr>
          <p:cNvPr id="2" name="Rectangle 1"/>
          <p:cNvSpPr/>
          <p:nvPr/>
        </p:nvSpPr>
        <p:spPr>
          <a:xfrm>
            <a:off x="5102086" y="510743"/>
            <a:ext cx="6581913" cy="5208980"/>
          </a:xfrm>
          <a:prstGeom prst="rect">
            <a:avLst/>
          </a:prstGeom>
          <a:solidFill>
            <a:srgbClr val="FFFFFF">
              <a:alpha val="85882"/>
            </a:srgbClr>
          </a:solidFill>
          <a:ln w="38100">
            <a:no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3" name="TextBox 2"/>
          <p:cNvSpPr txBox="1"/>
          <p:nvPr/>
        </p:nvSpPr>
        <p:spPr>
          <a:xfrm>
            <a:off x="533400" y="2580893"/>
            <a:ext cx="1908313" cy="369332"/>
          </a:xfrm>
          <a:prstGeom prst="rect">
            <a:avLst/>
          </a:prstGeom>
          <a:noFill/>
        </p:spPr>
        <p:txBody>
          <a:bodyPr wrap="square" rtlCol="0">
            <a:spAutoFit/>
          </a:bodyPr>
          <a:lstStyle/>
          <a:p>
            <a:r>
              <a:rPr lang="en-US" b="1" dirty="0" smtClean="0"/>
              <a:t>Election (general)</a:t>
            </a:r>
            <a:endParaRPr lang="en-US" b="1" dirty="0"/>
          </a:p>
        </p:txBody>
      </p:sp>
    </p:spTree>
    <p:extLst>
      <p:ext uri="{BB962C8B-B14F-4D97-AF65-F5344CB8AC3E}">
        <p14:creationId xmlns:p14="http://schemas.microsoft.com/office/powerpoint/2010/main" val="5600402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BD5DA4C-FF6E-4E05-9BF1-76A164890C4E}" type="slidenum">
              <a:rPr lang="en-US" smtClean="0"/>
              <a:t>24</a:t>
            </a:fld>
            <a:endParaRPr lang="en-US" dirty="0"/>
          </a:p>
        </p:txBody>
      </p:sp>
      <p:sp>
        <p:nvSpPr>
          <p:cNvPr id="5" name="Title 1"/>
          <p:cNvSpPr txBox="1">
            <a:spLocks/>
          </p:cNvSpPr>
          <p:nvPr/>
        </p:nvSpPr>
        <p:spPr>
          <a:xfrm>
            <a:off x="533400" y="5931932"/>
            <a:ext cx="11389894" cy="6203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lumMod val="85000"/>
                  </a:schemeClr>
                </a:solidFill>
                <a:latin typeface="Josefin Sans" pitchFamily="2" charset="0"/>
                <a:ea typeface="Josefin Sans" pitchFamily="2" charset="0"/>
              </a:rPr>
              <a:t>INTRO / SYSTEM / MODEL / DESIGN </a:t>
            </a:r>
            <a:r>
              <a:rPr lang="en-US" sz="3600" b="1" dirty="0" smtClean="0">
                <a:solidFill>
                  <a:schemeClr val="bg1">
                    <a:lumMod val="85000"/>
                  </a:schemeClr>
                </a:solidFill>
                <a:latin typeface="Josefin Sans" pitchFamily="2" charset="0"/>
                <a:ea typeface="Josefin Sans" pitchFamily="2" charset="0"/>
              </a:rPr>
              <a:t>/ </a:t>
            </a:r>
            <a:r>
              <a:rPr lang="en-US" sz="3600" b="1" dirty="0" smtClean="0">
                <a:solidFill>
                  <a:schemeClr val="tx1">
                    <a:lumMod val="65000"/>
                    <a:lumOff val="35000"/>
                  </a:schemeClr>
                </a:solidFill>
                <a:latin typeface="Josefin Sans" pitchFamily="2" charset="0"/>
                <a:ea typeface="Josefin Sans" pitchFamily="2" charset="0"/>
              </a:rPr>
              <a:t>CASE STUDY  </a:t>
            </a:r>
            <a:endParaRPr lang="en-US" sz="3600" b="1" dirty="0">
              <a:solidFill>
                <a:schemeClr val="tx1">
                  <a:lumMod val="65000"/>
                  <a:lumOff val="35000"/>
                </a:schemeClr>
              </a:solidFill>
              <a:latin typeface="Josefin Sans" pitchFamily="2" charset="0"/>
              <a:ea typeface="Josefin Sans" pitchFamily="2" charset="0"/>
            </a:endParaRPr>
          </a:p>
        </p:txBody>
      </p:sp>
      <p:pic>
        <p:nvPicPr>
          <p:cNvPr id="6" name="Picture 5"/>
          <p:cNvPicPr>
            <a:picLocks noChangeAspect="1"/>
          </p:cNvPicPr>
          <p:nvPr/>
        </p:nvPicPr>
        <p:blipFill>
          <a:blip r:embed="rId3"/>
          <a:stretch>
            <a:fillRect/>
          </a:stretch>
        </p:blipFill>
        <p:spPr>
          <a:xfrm>
            <a:off x="533400" y="604798"/>
            <a:ext cx="11239500" cy="5114925"/>
          </a:xfrm>
          <a:prstGeom prst="rect">
            <a:avLst/>
          </a:prstGeom>
        </p:spPr>
      </p:pic>
      <p:sp>
        <p:nvSpPr>
          <p:cNvPr id="2" name="Rectangle 1"/>
          <p:cNvSpPr/>
          <p:nvPr/>
        </p:nvSpPr>
        <p:spPr>
          <a:xfrm>
            <a:off x="533400" y="510743"/>
            <a:ext cx="4625622" cy="5208980"/>
          </a:xfrm>
          <a:prstGeom prst="rect">
            <a:avLst/>
          </a:prstGeom>
          <a:solidFill>
            <a:srgbClr val="FFFFFF">
              <a:alpha val="85882"/>
            </a:srgbClr>
          </a:solidFill>
          <a:ln w="38100">
            <a:noFill/>
            <a:prstDash val="sysDash"/>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2579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BD5DA4C-FF6E-4E05-9BF1-76A164890C4E}" type="slidenum">
              <a:rPr lang="en-US" smtClean="0"/>
              <a:t>25</a:t>
            </a:fld>
            <a:endParaRPr lang="en-US" dirty="0"/>
          </a:p>
        </p:txBody>
      </p:sp>
      <p:sp>
        <p:nvSpPr>
          <p:cNvPr id="5" name="Title 1"/>
          <p:cNvSpPr txBox="1">
            <a:spLocks/>
          </p:cNvSpPr>
          <p:nvPr/>
        </p:nvSpPr>
        <p:spPr>
          <a:xfrm>
            <a:off x="533400" y="5931932"/>
            <a:ext cx="11389894" cy="6203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lumMod val="85000"/>
                  </a:schemeClr>
                </a:solidFill>
                <a:latin typeface="Josefin Sans" pitchFamily="2" charset="0"/>
                <a:ea typeface="Josefin Sans" pitchFamily="2" charset="0"/>
              </a:rPr>
              <a:t>INTRO / SYSTEM / MODEL / DESIGN </a:t>
            </a:r>
            <a:r>
              <a:rPr lang="en-US" sz="3600" b="1" dirty="0" smtClean="0">
                <a:solidFill>
                  <a:schemeClr val="bg1">
                    <a:lumMod val="85000"/>
                  </a:schemeClr>
                </a:solidFill>
                <a:latin typeface="Josefin Sans" pitchFamily="2" charset="0"/>
                <a:ea typeface="Josefin Sans" pitchFamily="2" charset="0"/>
              </a:rPr>
              <a:t>/ </a:t>
            </a:r>
            <a:r>
              <a:rPr lang="en-US" sz="3600" b="1" dirty="0" smtClean="0">
                <a:solidFill>
                  <a:schemeClr val="tx1">
                    <a:lumMod val="65000"/>
                    <a:lumOff val="35000"/>
                  </a:schemeClr>
                </a:solidFill>
                <a:latin typeface="Josefin Sans" pitchFamily="2" charset="0"/>
                <a:ea typeface="Josefin Sans" pitchFamily="2" charset="0"/>
              </a:rPr>
              <a:t>CASE STUDY  </a:t>
            </a:r>
            <a:endParaRPr lang="en-US" sz="3600" b="1" dirty="0">
              <a:solidFill>
                <a:schemeClr val="tx1">
                  <a:lumMod val="65000"/>
                  <a:lumOff val="35000"/>
                </a:schemeClr>
              </a:solidFill>
              <a:latin typeface="Josefin Sans" pitchFamily="2" charset="0"/>
              <a:ea typeface="Josefin Sans" pitchFamily="2" charset="0"/>
            </a:endParaRPr>
          </a:p>
        </p:txBody>
      </p:sp>
      <p:pic>
        <p:nvPicPr>
          <p:cNvPr id="6" name="Picture 5"/>
          <p:cNvPicPr>
            <a:picLocks noChangeAspect="1"/>
          </p:cNvPicPr>
          <p:nvPr/>
        </p:nvPicPr>
        <p:blipFill rotWithShape="1">
          <a:blip r:embed="rId3"/>
          <a:srcRect b="12035"/>
          <a:stretch/>
        </p:blipFill>
        <p:spPr>
          <a:xfrm>
            <a:off x="2340048" y="301238"/>
            <a:ext cx="7229255" cy="5461542"/>
          </a:xfrm>
          <a:prstGeom prst="rect">
            <a:avLst/>
          </a:prstGeom>
        </p:spPr>
      </p:pic>
    </p:spTree>
    <p:extLst>
      <p:ext uri="{BB962C8B-B14F-4D97-AF65-F5344CB8AC3E}">
        <p14:creationId xmlns:p14="http://schemas.microsoft.com/office/powerpoint/2010/main" val="223582444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CBD5DA4C-FF6E-4E05-9BF1-76A164890C4E}" type="slidenum">
              <a:rPr lang="en-US" smtClean="0"/>
              <a:t>26</a:t>
            </a:fld>
            <a:endParaRPr lang="en-US" dirty="0"/>
          </a:p>
        </p:txBody>
      </p:sp>
      <p:sp>
        <p:nvSpPr>
          <p:cNvPr id="5" name="Title 1"/>
          <p:cNvSpPr txBox="1">
            <a:spLocks/>
          </p:cNvSpPr>
          <p:nvPr/>
        </p:nvSpPr>
        <p:spPr>
          <a:xfrm>
            <a:off x="533400" y="5931932"/>
            <a:ext cx="11389894" cy="6203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lumMod val="85000"/>
                  </a:schemeClr>
                </a:solidFill>
                <a:latin typeface="Josefin Sans" pitchFamily="2" charset="0"/>
                <a:ea typeface="Josefin Sans" pitchFamily="2" charset="0"/>
              </a:rPr>
              <a:t>INTRO / SYSTEM / MODEL / DESIGN </a:t>
            </a:r>
            <a:r>
              <a:rPr lang="en-US" sz="3600" b="1" dirty="0" smtClean="0">
                <a:solidFill>
                  <a:schemeClr val="bg1">
                    <a:lumMod val="85000"/>
                  </a:schemeClr>
                </a:solidFill>
                <a:latin typeface="Josefin Sans" pitchFamily="2" charset="0"/>
                <a:ea typeface="Josefin Sans" pitchFamily="2" charset="0"/>
              </a:rPr>
              <a:t>/ </a:t>
            </a:r>
            <a:r>
              <a:rPr lang="en-US" sz="3600" b="1" dirty="0" smtClean="0">
                <a:solidFill>
                  <a:schemeClr val="tx1">
                    <a:lumMod val="65000"/>
                    <a:lumOff val="35000"/>
                  </a:schemeClr>
                </a:solidFill>
                <a:latin typeface="Josefin Sans" pitchFamily="2" charset="0"/>
                <a:ea typeface="Josefin Sans" pitchFamily="2" charset="0"/>
              </a:rPr>
              <a:t>CASE STUDY  </a:t>
            </a:r>
            <a:endParaRPr lang="en-US" sz="3600" b="1" dirty="0">
              <a:solidFill>
                <a:schemeClr val="tx1">
                  <a:lumMod val="65000"/>
                  <a:lumOff val="35000"/>
                </a:schemeClr>
              </a:solidFill>
              <a:latin typeface="Josefin Sans" pitchFamily="2" charset="0"/>
              <a:ea typeface="Josefin Sans" pitchFamily="2" charset="0"/>
            </a:endParaRPr>
          </a:p>
        </p:txBody>
      </p:sp>
      <p:grpSp>
        <p:nvGrpSpPr>
          <p:cNvPr id="6" name="Group 5"/>
          <p:cNvGrpSpPr/>
          <p:nvPr/>
        </p:nvGrpSpPr>
        <p:grpSpPr>
          <a:xfrm>
            <a:off x="2482834" y="362862"/>
            <a:ext cx="7226332" cy="5399918"/>
            <a:chOff x="2789921" y="383903"/>
            <a:chExt cx="5746926" cy="4294423"/>
          </a:xfrm>
        </p:grpSpPr>
        <p:pic>
          <p:nvPicPr>
            <p:cNvPr id="3" name="Picture 2"/>
            <p:cNvPicPr>
              <a:picLocks noChangeAspect="1"/>
            </p:cNvPicPr>
            <p:nvPr/>
          </p:nvPicPr>
          <p:blipFill rotWithShape="1">
            <a:blip r:embed="rId3"/>
            <a:srcRect b="19517"/>
            <a:stretch/>
          </p:blipFill>
          <p:spPr>
            <a:xfrm>
              <a:off x="2789921" y="383903"/>
              <a:ext cx="5746926" cy="4294423"/>
            </a:xfrm>
            <a:prstGeom prst="rect">
              <a:avLst/>
            </a:prstGeom>
          </p:spPr>
        </p:pic>
        <p:sp>
          <p:nvSpPr>
            <p:cNvPr id="2" name="Rectangle 1"/>
            <p:cNvSpPr/>
            <p:nvPr/>
          </p:nvSpPr>
          <p:spPr>
            <a:xfrm>
              <a:off x="4943061" y="1060174"/>
              <a:ext cx="1855304" cy="993913"/>
            </a:xfrm>
            <a:prstGeom prst="rect">
              <a:avLst/>
            </a:prstGeom>
            <a:noFill/>
            <a:ln w="57150">
              <a:solidFill>
                <a:srgbClr val="7C85F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3391568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5931932"/>
            <a:ext cx="11389894" cy="6203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latin typeface="Josefin Sans" pitchFamily="2" charset="0"/>
                <a:ea typeface="Josefin Sans" pitchFamily="2" charset="0"/>
              </a:rPr>
              <a:t>SUMMARY</a:t>
            </a:r>
            <a:r>
              <a:rPr lang="en-US" sz="3600" b="1" dirty="0" smtClean="0">
                <a:solidFill>
                  <a:schemeClr val="bg1">
                    <a:lumMod val="85000"/>
                  </a:schemeClr>
                </a:solidFill>
                <a:latin typeface="Josefin Sans" pitchFamily="2" charset="0"/>
                <a:ea typeface="Josefin Sans" pitchFamily="2" charset="0"/>
              </a:rPr>
              <a:t> / LIMITATIONS &amp; FUTURE WORK</a:t>
            </a:r>
            <a:endParaRPr lang="en-US" sz="3600" b="1" dirty="0">
              <a:solidFill>
                <a:schemeClr val="bg1">
                  <a:lumMod val="85000"/>
                </a:schemeClr>
              </a:solidFill>
              <a:latin typeface="Josefin Sans" pitchFamily="2" charset="0"/>
              <a:ea typeface="Josefin Sans" pitchFamily="2" charset="0"/>
            </a:endParaRPr>
          </a:p>
        </p:txBody>
      </p:sp>
      <p:sp>
        <p:nvSpPr>
          <p:cNvPr id="7" name="Rectangle 6"/>
          <p:cNvSpPr/>
          <p:nvPr/>
        </p:nvSpPr>
        <p:spPr>
          <a:xfrm>
            <a:off x="533400" y="3978308"/>
            <a:ext cx="2244525" cy="400536"/>
          </a:xfrm>
          <a:prstGeom prst="rect">
            <a:avLst/>
          </a:prstGeom>
          <a:solidFill>
            <a:schemeClr val="bg1"/>
          </a:solidFill>
          <a:ln w="38100">
            <a:solidFill>
              <a:srgbClr val="7C85F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smtClean="0">
                <a:solidFill>
                  <a:schemeClr val="tx1">
                    <a:lumMod val="65000"/>
                    <a:lumOff val="35000"/>
                  </a:schemeClr>
                </a:solidFill>
                <a:latin typeface="+mj-lt"/>
                <a:ea typeface="Josefin Sans" pitchFamily="2" charset="0"/>
                <a:cs typeface="Arial" panose="020B0604020202020204" pitchFamily="34" charset="0"/>
              </a:rPr>
              <a:t>Collection of Tweets</a:t>
            </a:r>
            <a:endParaRPr lang="en-US" sz="2000" b="1" dirty="0">
              <a:solidFill>
                <a:schemeClr val="tx1">
                  <a:lumMod val="65000"/>
                  <a:lumOff val="35000"/>
                </a:schemeClr>
              </a:solidFill>
              <a:latin typeface="+mj-lt"/>
              <a:ea typeface="Josefin Sans" pitchFamily="2" charset="0"/>
              <a:cs typeface="Arial" panose="020B0604020202020204" pitchFamily="34" charset="0"/>
            </a:endParaRPr>
          </a:p>
        </p:txBody>
      </p:sp>
      <p:sp>
        <p:nvSpPr>
          <p:cNvPr id="8" name="Rectangle 7"/>
          <p:cNvSpPr/>
          <p:nvPr/>
        </p:nvSpPr>
        <p:spPr>
          <a:xfrm>
            <a:off x="973277" y="3276371"/>
            <a:ext cx="1378014" cy="341660"/>
          </a:xfrm>
          <a:prstGeom prst="rect">
            <a:avLst/>
          </a:prstGeom>
          <a:solidFill>
            <a:srgbClr val="7C85F2"/>
          </a:solidFill>
          <a:ln w="38100">
            <a:solidFill>
              <a:srgbClr val="7C85F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smtClean="0">
                <a:solidFill>
                  <a:schemeClr val="bg1"/>
                </a:solidFill>
                <a:latin typeface="+mj-lt"/>
                <a:ea typeface="Josefin Sans" pitchFamily="2" charset="0"/>
                <a:cs typeface="Arial" panose="020B0604020202020204" pitchFamily="34" charset="0"/>
              </a:rPr>
              <a:t>Text Search</a:t>
            </a:r>
            <a:endParaRPr lang="en-US" sz="2000" b="1" dirty="0">
              <a:solidFill>
                <a:schemeClr val="bg1"/>
              </a:solidFill>
              <a:latin typeface="+mj-lt"/>
              <a:ea typeface="Josefin Sans" pitchFamily="2" charset="0"/>
              <a:cs typeface="Arial" panose="020B0604020202020204" pitchFamily="34" charset="0"/>
            </a:endParaRPr>
          </a:p>
        </p:txBody>
      </p:sp>
      <p:sp>
        <p:nvSpPr>
          <p:cNvPr id="9" name="Rectangle 8"/>
          <p:cNvSpPr/>
          <p:nvPr/>
        </p:nvSpPr>
        <p:spPr>
          <a:xfrm>
            <a:off x="3822957" y="3094173"/>
            <a:ext cx="2041114" cy="706056"/>
          </a:xfrm>
          <a:prstGeom prst="rect">
            <a:avLst/>
          </a:prstGeom>
          <a:solidFill>
            <a:schemeClr val="bg1"/>
          </a:solidFill>
          <a:ln w="38100">
            <a:solidFill>
              <a:srgbClr val="7C85F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smtClean="0">
                <a:solidFill>
                  <a:schemeClr val="tx1">
                    <a:lumMod val="65000"/>
                    <a:lumOff val="35000"/>
                  </a:schemeClr>
                </a:solidFill>
                <a:latin typeface="+mj-lt"/>
                <a:ea typeface="Josefin Sans" pitchFamily="2" charset="0"/>
                <a:cs typeface="Arial" panose="020B0604020202020204" pitchFamily="34" charset="0"/>
              </a:rPr>
              <a:t>Time Series: </a:t>
            </a:r>
          </a:p>
          <a:p>
            <a:pPr algn="ctr"/>
            <a:r>
              <a:rPr lang="en-US" sz="2000" b="1" dirty="0" smtClean="0">
                <a:solidFill>
                  <a:schemeClr val="tx1">
                    <a:lumMod val="65000"/>
                    <a:lumOff val="35000"/>
                  </a:schemeClr>
                </a:solidFill>
                <a:latin typeface="+mj-lt"/>
                <a:ea typeface="Josefin Sans" pitchFamily="2" charset="0"/>
                <a:cs typeface="Arial" panose="020B0604020202020204" pitchFamily="34" charset="0"/>
              </a:rPr>
              <a:t>volume of tweets</a:t>
            </a:r>
            <a:endParaRPr lang="en-US" sz="2000" b="1" dirty="0">
              <a:solidFill>
                <a:schemeClr val="tx1">
                  <a:lumMod val="65000"/>
                  <a:lumOff val="35000"/>
                </a:schemeClr>
              </a:solidFill>
              <a:latin typeface="+mj-lt"/>
              <a:ea typeface="Josefin Sans" pitchFamily="2" charset="0"/>
              <a:cs typeface="Arial" panose="020B0604020202020204" pitchFamily="34" charset="0"/>
            </a:endParaRPr>
          </a:p>
        </p:txBody>
      </p:sp>
      <p:cxnSp>
        <p:nvCxnSpPr>
          <p:cNvPr id="10" name="Straight Arrow Connector 9"/>
          <p:cNvCxnSpPr>
            <a:stCxn id="8" idx="3"/>
            <a:endCxn id="9" idx="1"/>
          </p:cNvCxnSpPr>
          <p:nvPr/>
        </p:nvCxnSpPr>
        <p:spPr>
          <a:xfrm>
            <a:off x="2351291" y="3447201"/>
            <a:ext cx="1471666" cy="0"/>
          </a:xfrm>
          <a:prstGeom prst="straightConnector1">
            <a:avLst/>
          </a:prstGeom>
          <a:ln w="38100">
            <a:solidFill>
              <a:srgbClr val="7C85F2"/>
            </a:solidFill>
            <a:tailEnd type="triangle"/>
          </a:ln>
        </p:spPr>
        <p:style>
          <a:lnRef idx="1">
            <a:schemeClr val="dk1"/>
          </a:lnRef>
          <a:fillRef idx="0">
            <a:schemeClr val="dk1"/>
          </a:fillRef>
          <a:effectRef idx="0">
            <a:schemeClr val="dk1"/>
          </a:effectRef>
          <a:fontRef idx="minor">
            <a:schemeClr val="tx1"/>
          </a:fontRef>
        </p:style>
      </p:cxnSp>
      <p:sp>
        <p:nvSpPr>
          <p:cNvPr id="11" name="TextBox 10"/>
          <p:cNvSpPr txBox="1"/>
          <p:nvPr/>
        </p:nvSpPr>
        <p:spPr>
          <a:xfrm>
            <a:off x="2356744" y="2155703"/>
            <a:ext cx="700128" cy="400110"/>
          </a:xfrm>
          <a:prstGeom prst="rect">
            <a:avLst/>
          </a:prstGeom>
          <a:noFill/>
        </p:spPr>
        <p:txBody>
          <a:bodyPr wrap="none" rtlCol="0">
            <a:spAutoFit/>
          </a:bodyPr>
          <a:lstStyle/>
          <a:p>
            <a:r>
              <a:rPr lang="en-US" sz="2000" b="1" i="1" dirty="0">
                <a:solidFill>
                  <a:schemeClr val="tx1">
                    <a:lumMod val="65000"/>
                    <a:lumOff val="35000"/>
                  </a:schemeClr>
                </a:solidFill>
                <a:latin typeface="+mj-lt"/>
                <a:ea typeface="Josefin Sans" pitchFamily="2" charset="0"/>
                <a:cs typeface="Arial" panose="020B0604020202020204" pitchFamily="34" charset="0"/>
              </a:rPr>
              <a:t>Topic</a:t>
            </a:r>
          </a:p>
        </p:txBody>
      </p:sp>
      <p:sp>
        <p:nvSpPr>
          <p:cNvPr id="12" name="Freeform 11"/>
          <p:cNvSpPr/>
          <p:nvPr/>
        </p:nvSpPr>
        <p:spPr>
          <a:xfrm>
            <a:off x="3062831" y="2379384"/>
            <a:ext cx="627976" cy="898157"/>
          </a:xfrm>
          <a:custGeom>
            <a:avLst/>
            <a:gdLst>
              <a:gd name="connsiteX0" fmla="*/ 0 w 2165684"/>
              <a:gd name="connsiteY0" fmla="*/ 0 h 1084424"/>
              <a:gd name="connsiteX1" fmla="*/ 1720516 w 2165684"/>
              <a:gd name="connsiteY1" fmla="*/ 1082842 h 1084424"/>
              <a:gd name="connsiteX2" fmla="*/ 2165684 w 2165684"/>
              <a:gd name="connsiteY2" fmla="*/ 192506 h 1084424"/>
              <a:gd name="connsiteX0" fmla="*/ 22426 w 2188110"/>
              <a:gd name="connsiteY0" fmla="*/ 0 h 1096417"/>
              <a:gd name="connsiteX1" fmla="*/ 82584 w 2188110"/>
              <a:gd name="connsiteY1" fmla="*/ 1094873 h 1096417"/>
              <a:gd name="connsiteX2" fmla="*/ 2188110 w 2188110"/>
              <a:gd name="connsiteY2" fmla="*/ 192506 h 1096417"/>
              <a:gd name="connsiteX0" fmla="*/ 0 w 1371600"/>
              <a:gd name="connsiteY0" fmla="*/ 0 h 1618731"/>
              <a:gd name="connsiteX1" fmla="*/ 60158 w 1371600"/>
              <a:gd name="connsiteY1" fmla="*/ 1094873 h 1618731"/>
              <a:gd name="connsiteX2" fmla="*/ 1371600 w 1371600"/>
              <a:gd name="connsiteY2" fmla="*/ 1443790 h 1618731"/>
              <a:gd name="connsiteX0" fmla="*/ 0 w 1491916"/>
              <a:gd name="connsiteY0" fmla="*/ 0 h 1310091"/>
              <a:gd name="connsiteX1" fmla="*/ 180474 w 1491916"/>
              <a:gd name="connsiteY1" fmla="*/ 794084 h 1310091"/>
              <a:gd name="connsiteX2" fmla="*/ 1491916 w 1491916"/>
              <a:gd name="connsiteY2" fmla="*/ 1143001 h 1310091"/>
              <a:gd name="connsiteX0" fmla="*/ 0 w 1491916"/>
              <a:gd name="connsiteY0" fmla="*/ 0 h 1310091"/>
              <a:gd name="connsiteX1" fmla="*/ 180474 w 1491916"/>
              <a:gd name="connsiteY1" fmla="*/ 794084 h 1310091"/>
              <a:gd name="connsiteX2" fmla="*/ 1491916 w 1491916"/>
              <a:gd name="connsiteY2" fmla="*/ 1143001 h 1310091"/>
              <a:gd name="connsiteX0" fmla="*/ 0 w 1491916"/>
              <a:gd name="connsiteY0" fmla="*/ 0 h 1266195"/>
              <a:gd name="connsiteX1" fmla="*/ 842211 w 1491916"/>
              <a:gd name="connsiteY1" fmla="*/ 445168 h 1266195"/>
              <a:gd name="connsiteX2" fmla="*/ 1491916 w 1491916"/>
              <a:gd name="connsiteY2" fmla="*/ 1143001 h 1266195"/>
              <a:gd name="connsiteX0" fmla="*/ 0 w 1491916"/>
              <a:gd name="connsiteY0" fmla="*/ 0 h 1269399"/>
              <a:gd name="connsiteX1" fmla="*/ 842211 w 1491916"/>
              <a:gd name="connsiteY1" fmla="*/ 445168 h 1269399"/>
              <a:gd name="connsiteX2" fmla="*/ 1491916 w 1491916"/>
              <a:gd name="connsiteY2" fmla="*/ 1143001 h 1269399"/>
              <a:gd name="connsiteX0" fmla="*/ 0 w 1491916"/>
              <a:gd name="connsiteY0" fmla="*/ 0 h 1285125"/>
              <a:gd name="connsiteX1" fmla="*/ 842211 w 1491916"/>
              <a:gd name="connsiteY1" fmla="*/ 445168 h 1285125"/>
              <a:gd name="connsiteX2" fmla="*/ 1491916 w 1491916"/>
              <a:gd name="connsiteY2" fmla="*/ 1143001 h 1285125"/>
              <a:gd name="connsiteX0" fmla="*/ 0 w 1491916"/>
              <a:gd name="connsiteY0" fmla="*/ 0 h 1285125"/>
              <a:gd name="connsiteX1" fmla="*/ 842211 w 1491916"/>
              <a:gd name="connsiteY1" fmla="*/ 445168 h 1285125"/>
              <a:gd name="connsiteX2" fmla="*/ 1491916 w 1491916"/>
              <a:gd name="connsiteY2" fmla="*/ 1143001 h 1285125"/>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Lst>
            <a:ahLst/>
            <a:cxnLst>
              <a:cxn ang="0">
                <a:pos x="connsiteX0" y="connsiteY0"/>
              </a:cxn>
              <a:cxn ang="0">
                <a:pos x="connsiteX1" y="connsiteY1"/>
              </a:cxn>
            </a:cxnLst>
            <a:rect l="l" t="t" r="r" b="b"/>
            <a:pathLst>
              <a:path w="1491916" h="1143001">
                <a:moveTo>
                  <a:pt x="0" y="0"/>
                </a:moveTo>
                <a:cubicBezTo>
                  <a:pt x="882316" y="20053"/>
                  <a:pt x="814137" y="1086854"/>
                  <a:pt x="1491916" y="1143001"/>
                </a:cubicBezTo>
              </a:path>
            </a:pathLst>
          </a:custGeom>
          <a:noFill/>
          <a:ln w="38100">
            <a:solidFill>
              <a:srgbClr val="7C85F2"/>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1794095" y="2515981"/>
            <a:ext cx="1300356" cy="400110"/>
          </a:xfrm>
          <a:prstGeom prst="rect">
            <a:avLst/>
          </a:prstGeom>
          <a:noFill/>
        </p:spPr>
        <p:txBody>
          <a:bodyPr wrap="none" rtlCol="0">
            <a:spAutoFit/>
          </a:bodyPr>
          <a:lstStyle/>
          <a:p>
            <a:r>
              <a:rPr lang="en-US" sz="2000" b="1" i="1" dirty="0" smtClean="0">
                <a:solidFill>
                  <a:schemeClr val="tx1">
                    <a:lumMod val="65000"/>
                    <a:lumOff val="35000"/>
                  </a:schemeClr>
                </a:solidFill>
                <a:latin typeface="+mj-lt"/>
                <a:ea typeface="Josefin Sans" pitchFamily="2" charset="0"/>
                <a:cs typeface="Arial" panose="020B0604020202020204" pitchFamily="34" charset="0"/>
              </a:rPr>
              <a:t>User group</a:t>
            </a:r>
            <a:endParaRPr lang="en-US" sz="2000" b="1" i="1" dirty="0">
              <a:solidFill>
                <a:schemeClr val="tx1">
                  <a:lumMod val="65000"/>
                  <a:lumOff val="35000"/>
                </a:schemeClr>
              </a:solidFill>
              <a:latin typeface="+mj-lt"/>
              <a:ea typeface="Josefin Sans" pitchFamily="2" charset="0"/>
              <a:cs typeface="Arial" panose="020B0604020202020204" pitchFamily="34" charset="0"/>
            </a:endParaRPr>
          </a:p>
        </p:txBody>
      </p:sp>
      <p:sp>
        <p:nvSpPr>
          <p:cNvPr id="14" name="Freeform 13"/>
          <p:cNvSpPr/>
          <p:nvPr/>
        </p:nvSpPr>
        <p:spPr>
          <a:xfrm>
            <a:off x="3062829" y="2669379"/>
            <a:ext cx="627977" cy="666454"/>
          </a:xfrm>
          <a:custGeom>
            <a:avLst/>
            <a:gdLst>
              <a:gd name="connsiteX0" fmla="*/ 0 w 2165684"/>
              <a:gd name="connsiteY0" fmla="*/ 0 h 1084424"/>
              <a:gd name="connsiteX1" fmla="*/ 1720516 w 2165684"/>
              <a:gd name="connsiteY1" fmla="*/ 1082842 h 1084424"/>
              <a:gd name="connsiteX2" fmla="*/ 2165684 w 2165684"/>
              <a:gd name="connsiteY2" fmla="*/ 192506 h 1084424"/>
              <a:gd name="connsiteX0" fmla="*/ 22426 w 2188110"/>
              <a:gd name="connsiteY0" fmla="*/ 0 h 1096417"/>
              <a:gd name="connsiteX1" fmla="*/ 82584 w 2188110"/>
              <a:gd name="connsiteY1" fmla="*/ 1094873 h 1096417"/>
              <a:gd name="connsiteX2" fmla="*/ 2188110 w 2188110"/>
              <a:gd name="connsiteY2" fmla="*/ 192506 h 1096417"/>
              <a:gd name="connsiteX0" fmla="*/ 0 w 1371600"/>
              <a:gd name="connsiteY0" fmla="*/ 0 h 1618731"/>
              <a:gd name="connsiteX1" fmla="*/ 60158 w 1371600"/>
              <a:gd name="connsiteY1" fmla="*/ 1094873 h 1618731"/>
              <a:gd name="connsiteX2" fmla="*/ 1371600 w 1371600"/>
              <a:gd name="connsiteY2" fmla="*/ 1443790 h 1618731"/>
              <a:gd name="connsiteX0" fmla="*/ 0 w 1491916"/>
              <a:gd name="connsiteY0" fmla="*/ 0 h 1310091"/>
              <a:gd name="connsiteX1" fmla="*/ 180474 w 1491916"/>
              <a:gd name="connsiteY1" fmla="*/ 794084 h 1310091"/>
              <a:gd name="connsiteX2" fmla="*/ 1491916 w 1491916"/>
              <a:gd name="connsiteY2" fmla="*/ 1143001 h 1310091"/>
              <a:gd name="connsiteX0" fmla="*/ 0 w 1491916"/>
              <a:gd name="connsiteY0" fmla="*/ 0 h 1310091"/>
              <a:gd name="connsiteX1" fmla="*/ 180474 w 1491916"/>
              <a:gd name="connsiteY1" fmla="*/ 794084 h 1310091"/>
              <a:gd name="connsiteX2" fmla="*/ 1491916 w 1491916"/>
              <a:gd name="connsiteY2" fmla="*/ 1143001 h 1310091"/>
              <a:gd name="connsiteX0" fmla="*/ 0 w 1491916"/>
              <a:gd name="connsiteY0" fmla="*/ 0 h 1266195"/>
              <a:gd name="connsiteX1" fmla="*/ 842211 w 1491916"/>
              <a:gd name="connsiteY1" fmla="*/ 445168 h 1266195"/>
              <a:gd name="connsiteX2" fmla="*/ 1491916 w 1491916"/>
              <a:gd name="connsiteY2" fmla="*/ 1143001 h 1266195"/>
              <a:gd name="connsiteX0" fmla="*/ 0 w 1491916"/>
              <a:gd name="connsiteY0" fmla="*/ 0 h 1269399"/>
              <a:gd name="connsiteX1" fmla="*/ 842211 w 1491916"/>
              <a:gd name="connsiteY1" fmla="*/ 445168 h 1269399"/>
              <a:gd name="connsiteX2" fmla="*/ 1491916 w 1491916"/>
              <a:gd name="connsiteY2" fmla="*/ 1143001 h 1269399"/>
              <a:gd name="connsiteX0" fmla="*/ 0 w 1491916"/>
              <a:gd name="connsiteY0" fmla="*/ 0 h 1285125"/>
              <a:gd name="connsiteX1" fmla="*/ 842211 w 1491916"/>
              <a:gd name="connsiteY1" fmla="*/ 445168 h 1285125"/>
              <a:gd name="connsiteX2" fmla="*/ 1491916 w 1491916"/>
              <a:gd name="connsiteY2" fmla="*/ 1143001 h 1285125"/>
              <a:gd name="connsiteX0" fmla="*/ 0 w 1491916"/>
              <a:gd name="connsiteY0" fmla="*/ 0 h 1285125"/>
              <a:gd name="connsiteX1" fmla="*/ 842211 w 1491916"/>
              <a:gd name="connsiteY1" fmla="*/ 445168 h 1285125"/>
              <a:gd name="connsiteX2" fmla="*/ 1491916 w 1491916"/>
              <a:gd name="connsiteY2" fmla="*/ 1143001 h 1285125"/>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636295"/>
              <a:gd name="connsiteY0" fmla="*/ 0 h 866274"/>
              <a:gd name="connsiteX1" fmla="*/ 1636295 w 1636295"/>
              <a:gd name="connsiteY1" fmla="*/ 866274 h 866274"/>
              <a:gd name="connsiteX0" fmla="*/ 0 w 1419727"/>
              <a:gd name="connsiteY0" fmla="*/ 0 h 745959"/>
              <a:gd name="connsiteX1" fmla="*/ 1419727 w 1419727"/>
              <a:gd name="connsiteY1" fmla="*/ 745959 h 745959"/>
            </a:gdLst>
            <a:ahLst/>
            <a:cxnLst>
              <a:cxn ang="0">
                <a:pos x="connsiteX0" y="connsiteY0"/>
              </a:cxn>
              <a:cxn ang="0">
                <a:pos x="connsiteX1" y="connsiteY1"/>
              </a:cxn>
            </a:cxnLst>
            <a:rect l="l" t="t" r="r" b="b"/>
            <a:pathLst>
              <a:path w="1419727" h="745959">
                <a:moveTo>
                  <a:pt x="0" y="0"/>
                </a:moveTo>
                <a:cubicBezTo>
                  <a:pt x="882316" y="20053"/>
                  <a:pt x="741948" y="689812"/>
                  <a:pt x="1419727" y="745959"/>
                </a:cubicBezTo>
              </a:path>
            </a:pathLst>
          </a:custGeom>
          <a:noFill/>
          <a:ln w="38100">
            <a:solidFill>
              <a:srgbClr val="7C85F2"/>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p:nvSpPr>
        <p:spPr>
          <a:xfrm>
            <a:off x="3839530" y="2209258"/>
            <a:ext cx="2024541" cy="630447"/>
          </a:xfrm>
          <a:prstGeom prst="rect">
            <a:avLst/>
          </a:prstGeom>
          <a:solidFill>
            <a:schemeClr val="bg1">
              <a:lumMod val="75000"/>
            </a:schemeClr>
          </a:solidFill>
          <a:ln w="38100">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smtClean="0">
                <a:solidFill>
                  <a:schemeClr val="bg1"/>
                </a:solidFill>
                <a:latin typeface="+mj-lt"/>
                <a:ea typeface="Josefin Sans" pitchFamily="2" charset="0"/>
                <a:cs typeface="Arial" panose="020B0604020202020204" pitchFamily="34" charset="0"/>
              </a:rPr>
              <a:t>Topic Competition Modeling</a:t>
            </a:r>
            <a:endParaRPr lang="en-US" sz="2000" b="1" dirty="0">
              <a:solidFill>
                <a:schemeClr val="bg1"/>
              </a:solidFill>
              <a:latin typeface="+mj-lt"/>
              <a:ea typeface="Josefin Sans" pitchFamily="2" charset="0"/>
              <a:cs typeface="Arial" panose="020B0604020202020204" pitchFamily="34" charset="0"/>
            </a:endParaRPr>
          </a:p>
        </p:txBody>
      </p:sp>
      <p:sp>
        <p:nvSpPr>
          <p:cNvPr id="16" name="Rectangle 15"/>
          <p:cNvSpPr/>
          <p:nvPr/>
        </p:nvSpPr>
        <p:spPr>
          <a:xfrm>
            <a:off x="3839530" y="1501815"/>
            <a:ext cx="2024541" cy="660195"/>
          </a:xfrm>
          <a:prstGeom prst="rect">
            <a:avLst/>
          </a:prstGeom>
          <a:solidFill>
            <a:schemeClr val="bg1">
              <a:lumMod val="75000"/>
            </a:schemeClr>
          </a:solidFill>
          <a:ln w="38100">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smtClean="0">
                <a:solidFill>
                  <a:schemeClr val="bg1"/>
                </a:solidFill>
                <a:latin typeface="+mj-lt"/>
                <a:ea typeface="Josefin Sans" pitchFamily="2" charset="0"/>
                <a:cs typeface="Arial" panose="020B0604020202020204" pitchFamily="34" charset="0"/>
              </a:rPr>
              <a:t>Topic Transition Analysis</a:t>
            </a:r>
            <a:endParaRPr lang="en-US" sz="2000" b="1" dirty="0">
              <a:solidFill>
                <a:schemeClr val="bg1"/>
              </a:solidFill>
              <a:latin typeface="+mj-lt"/>
              <a:ea typeface="Josefin Sans" pitchFamily="2" charset="0"/>
              <a:cs typeface="Arial" panose="020B0604020202020204" pitchFamily="34" charset="0"/>
            </a:endParaRPr>
          </a:p>
        </p:txBody>
      </p:sp>
      <p:cxnSp>
        <p:nvCxnSpPr>
          <p:cNvPr id="17" name="Elbow Connector 16"/>
          <p:cNvCxnSpPr>
            <a:stCxn id="26" idx="0"/>
            <a:endCxn id="8" idx="0"/>
          </p:cNvCxnSpPr>
          <p:nvPr/>
        </p:nvCxnSpPr>
        <p:spPr>
          <a:xfrm rot="16200000" flipH="1" flipV="1">
            <a:off x="5196005" y="-1599554"/>
            <a:ext cx="1342204" cy="8409645"/>
          </a:xfrm>
          <a:prstGeom prst="bentConnector3">
            <a:avLst>
              <a:gd name="adj1" fmla="val -70776"/>
            </a:avLst>
          </a:prstGeom>
          <a:ln w="3810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900990" y="2209256"/>
            <a:ext cx="782542" cy="2"/>
          </a:xfrm>
          <a:prstGeom prst="straightConnector1">
            <a:avLst/>
          </a:prstGeom>
          <a:ln w="3810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cxnSp>
        <p:nvCxnSpPr>
          <p:cNvPr id="19" name="Straight Arrow Connector 18"/>
          <p:cNvCxnSpPr>
            <a:stCxn id="7" idx="0"/>
            <a:endCxn id="8" idx="2"/>
          </p:cNvCxnSpPr>
          <p:nvPr/>
        </p:nvCxnSpPr>
        <p:spPr>
          <a:xfrm flipV="1">
            <a:off x="1655663" y="3618031"/>
            <a:ext cx="6621" cy="360277"/>
          </a:xfrm>
          <a:prstGeom prst="straightConnector1">
            <a:avLst/>
          </a:prstGeom>
          <a:ln w="38100">
            <a:solidFill>
              <a:srgbClr val="7C85F2"/>
            </a:solidFill>
            <a:tailEnd type="triangle"/>
          </a:ln>
        </p:spPr>
        <p:style>
          <a:lnRef idx="1">
            <a:schemeClr val="dk1"/>
          </a:lnRef>
          <a:fillRef idx="0">
            <a:schemeClr val="dk1"/>
          </a:fillRef>
          <a:effectRef idx="0">
            <a:schemeClr val="dk1"/>
          </a:effectRef>
          <a:fontRef idx="minor">
            <a:schemeClr val="tx1"/>
          </a:fontRef>
        </p:style>
      </p:cxnSp>
      <p:cxnSp>
        <p:nvCxnSpPr>
          <p:cNvPr id="20" name="Straight Arrow Connector 19"/>
          <p:cNvCxnSpPr>
            <a:stCxn id="9" idx="0"/>
            <a:endCxn id="15" idx="2"/>
          </p:cNvCxnSpPr>
          <p:nvPr/>
        </p:nvCxnSpPr>
        <p:spPr>
          <a:xfrm flipV="1">
            <a:off x="4843514" y="2839705"/>
            <a:ext cx="8287" cy="254468"/>
          </a:xfrm>
          <a:prstGeom prst="straightConnector1">
            <a:avLst/>
          </a:prstGeom>
          <a:ln w="3810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sp>
        <p:nvSpPr>
          <p:cNvPr id="21" name="Freeform 20"/>
          <p:cNvSpPr/>
          <p:nvPr/>
        </p:nvSpPr>
        <p:spPr>
          <a:xfrm>
            <a:off x="7980356" y="2379384"/>
            <a:ext cx="601535" cy="412297"/>
          </a:xfrm>
          <a:custGeom>
            <a:avLst/>
            <a:gdLst>
              <a:gd name="connsiteX0" fmla="*/ 0 w 2165684"/>
              <a:gd name="connsiteY0" fmla="*/ 0 h 1084424"/>
              <a:gd name="connsiteX1" fmla="*/ 1720516 w 2165684"/>
              <a:gd name="connsiteY1" fmla="*/ 1082842 h 1084424"/>
              <a:gd name="connsiteX2" fmla="*/ 2165684 w 2165684"/>
              <a:gd name="connsiteY2" fmla="*/ 192506 h 1084424"/>
              <a:gd name="connsiteX0" fmla="*/ 22426 w 2188110"/>
              <a:gd name="connsiteY0" fmla="*/ 0 h 1096417"/>
              <a:gd name="connsiteX1" fmla="*/ 82584 w 2188110"/>
              <a:gd name="connsiteY1" fmla="*/ 1094873 h 1096417"/>
              <a:gd name="connsiteX2" fmla="*/ 2188110 w 2188110"/>
              <a:gd name="connsiteY2" fmla="*/ 192506 h 1096417"/>
              <a:gd name="connsiteX0" fmla="*/ 0 w 1371600"/>
              <a:gd name="connsiteY0" fmla="*/ 0 h 1618731"/>
              <a:gd name="connsiteX1" fmla="*/ 60158 w 1371600"/>
              <a:gd name="connsiteY1" fmla="*/ 1094873 h 1618731"/>
              <a:gd name="connsiteX2" fmla="*/ 1371600 w 1371600"/>
              <a:gd name="connsiteY2" fmla="*/ 1443790 h 1618731"/>
              <a:gd name="connsiteX0" fmla="*/ 0 w 1491916"/>
              <a:gd name="connsiteY0" fmla="*/ 0 h 1310091"/>
              <a:gd name="connsiteX1" fmla="*/ 180474 w 1491916"/>
              <a:gd name="connsiteY1" fmla="*/ 794084 h 1310091"/>
              <a:gd name="connsiteX2" fmla="*/ 1491916 w 1491916"/>
              <a:gd name="connsiteY2" fmla="*/ 1143001 h 1310091"/>
              <a:gd name="connsiteX0" fmla="*/ 0 w 1491916"/>
              <a:gd name="connsiteY0" fmla="*/ 0 h 1310091"/>
              <a:gd name="connsiteX1" fmla="*/ 180474 w 1491916"/>
              <a:gd name="connsiteY1" fmla="*/ 794084 h 1310091"/>
              <a:gd name="connsiteX2" fmla="*/ 1491916 w 1491916"/>
              <a:gd name="connsiteY2" fmla="*/ 1143001 h 1310091"/>
              <a:gd name="connsiteX0" fmla="*/ 0 w 1491916"/>
              <a:gd name="connsiteY0" fmla="*/ 0 h 1266195"/>
              <a:gd name="connsiteX1" fmla="*/ 842211 w 1491916"/>
              <a:gd name="connsiteY1" fmla="*/ 445168 h 1266195"/>
              <a:gd name="connsiteX2" fmla="*/ 1491916 w 1491916"/>
              <a:gd name="connsiteY2" fmla="*/ 1143001 h 1266195"/>
              <a:gd name="connsiteX0" fmla="*/ 0 w 1491916"/>
              <a:gd name="connsiteY0" fmla="*/ 0 h 1269399"/>
              <a:gd name="connsiteX1" fmla="*/ 842211 w 1491916"/>
              <a:gd name="connsiteY1" fmla="*/ 445168 h 1269399"/>
              <a:gd name="connsiteX2" fmla="*/ 1491916 w 1491916"/>
              <a:gd name="connsiteY2" fmla="*/ 1143001 h 1269399"/>
              <a:gd name="connsiteX0" fmla="*/ 0 w 1491916"/>
              <a:gd name="connsiteY0" fmla="*/ 0 h 1285125"/>
              <a:gd name="connsiteX1" fmla="*/ 842211 w 1491916"/>
              <a:gd name="connsiteY1" fmla="*/ 445168 h 1285125"/>
              <a:gd name="connsiteX2" fmla="*/ 1491916 w 1491916"/>
              <a:gd name="connsiteY2" fmla="*/ 1143001 h 1285125"/>
              <a:gd name="connsiteX0" fmla="*/ 0 w 1491916"/>
              <a:gd name="connsiteY0" fmla="*/ 0 h 1285125"/>
              <a:gd name="connsiteX1" fmla="*/ 842211 w 1491916"/>
              <a:gd name="connsiteY1" fmla="*/ 445168 h 1285125"/>
              <a:gd name="connsiteX2" fmla="*/ 1491916 w 1491916"/>
              <a:gd name="connsiteY2" fmla="*/ 1143001 h 1285125"/>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067311"/>
              <a:gd name="connsiteY0" fmla="*/ 0 h 2007034"/>
              <a:gd name="connsiteX1" fmla="*/ 1067311 w 1067311"/>
              <a:gd name="connsiteY1" fmla="*/ 2007034 h 2007034"/>
              <a:gd name="connsiteX0" fmla="*/ 0 w 1067311"/>
              <a:gd name="connsiteY0" fmla="*/ 0 h 2007034"/>
              <a:gd name="connsiteX1" fmla="*/ 1067311 w 1067311"/>
              <a:gd name="connsiteY1" fmla="*/ 2007034 h 2007034"/>
              <a:gd name="connsiteX0" fmla="*/ 0 w 998826"/>
              <a:gd name="connsiteY0" fmla="*/ 0 h 3447089"/>
              <a:gd name="connsiteX1" fmla="*/ 998826 w 998826"/>
              <a:gd name="connsiteY1" fmla="*/ 3447089 h 3447089"/>
              <a:gd name="connsiteX0" fmla="*/ 0 w 998826"/>
              <a:gd name="connsiteY0" fmla="*/ 0 h 3447089"/>
              <a:gd name="connsiteX1" fmla="*/ 998826 w 998826"/>
              <a:gd name="connsiteY1" fmla="*/ 3447089 h 3447089"/>
            </a:gdLst>
            <a:ahLst/>
            <a:cxnLst>
              <a:cxn ang="0">
                <a:pos x="connsiteX0" y="connsiteY0"/>
              </a:cxn>
              <a:cxn ang="0">
                <a:pos x="connsiteX1" y="connsiteY1"/>
              </a:cxn>
            </a:cxnLst>
            <a:rect l="l" t="t" r="r" b="b"/>
            <a:pathLst>
              <a:path w="998826" h="3447089">
                <a:moveTo>
                  <a:pt x="0" y="0"/>
                </a:moveTo>
                <a:cubicBezTo>
                  <a:pt x="320741" y="2381743"/>
                  <a:pt x="540198" y="2584513"/>
                  <a:pt x="998826" y="3447089"/>
                </a:cubicBezTo>
              </a:path>
            </a:pathLst>
          </a:custGeom>
          <a:noFill/>
          <a:ln w="38100">
            <a:solidFill>
              <a:schemeClr val="bg1">
                <a:lumMod val="65000"/>
              </a:schemeClr>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8182727" y="1585989"/>
            <a:ext cx="1665460" cy="461235"/>
          </a:xfrm>
          <a:custGeom>
            <a:avLst/>
            <a:gdLst>
              <a:gd name="connsiteX0" fmla="*/ 0 w 2165684"/>
              <a:gd name="connsiteY0" fmla="*/ 0 h 1084424"/>
              <a:gd name="connsiteX1" fmla="*/ 1720516 w 2165684"/>
              <a:gd name="connsiteY1" fmla="*/ 1082842 h 1084424"/>
              <a:gd name="connsiteX2" fmla="*/ 2165684 w 2165684"/>
              <a:gd name="connsiteY2" fmla="*/ 192506 h 1084424"/>
              <a:gd name="connsiteX0" fmla="*/ 22426 w 2188110"/>
              <a:gd name="connsiteY0" fmla="*/ 0 h 1096417"/>
              <a:gd name="connsiteX1" fmla="*/ 82584 w 2188110"/>
              <a:gd name="connsiteY1" fmla="*/ 1094873 h 1096417"/>
              <a:gd name="connsiteX2" fmla="*/ 2188110 w 2188110"/>
              <a:gd name="connsiteY2" fmla="*/ 192506 h 1096417"/>
              <a:gd name="connsiteX0" fmla="*/ 0 w 1371600"/>
              <a:gd name="connsiteY0" fmla="*/ 0 h 1618731"/>
              <a:gd name="connsiteX1" fmla="*/ 60158 w 1371600"/>
              <a:gd name="connsiteY1" fmla="*/ 1094873 h 1618731"/>
              <a:gd name="connsiteX2" fmla="*/ 1371600 w 1371600"/>
              <a:gd name="connsiteY2" fmla="*/ 1443790 h 1618731"/>
              <a:gd name="connsiteX0" fmla="*/ 0 w 1491916"/>
              <a:gd name="connsiteY0" fmla="*/ 0 h 1310091"/>
              <a:gd name="connsiteX1" fmla="*/ 180474 w 1491916"/>
              <a:gd name="connsiteY1" fmla="*/ 794084 h 1310091"/>
              <a:gd name="connsiteX2" fmla="*/ 1491916 w 1491916"/>
              <a:gd name="connsiteY2" fmla="*/ 1143001 h 1310091"/>
              <a:gd name="connsiteX0" fmla="*/ 0 w 1491916"/>
              <a:gd name="connsiteY0" fmla="*/ 0 h 1310091"/>
              <a:gd name="connsiteX1" fmla="*/ 180474 w 1491916"/>
              <a:gd name="connsiteY1" fmla="*/ 794084 h 1310091"/>
              <a:gd name="connsiteX2" fmla="*/ 1491916 w 1491916"/>
              <a:gd name="connsiteY2" fmla="*/ 1143001 h 1310091"/>
              <a:gd name="connsiteX0" fmla="*/ 0 w 1491916"/>
              <a:gd name="connsiteY0" fmla="*/ 0 h 1266195"/>
              <a:gd name="connsiteX1" fmla="*/ 842211 w 1491916"/>
              <a:gd name="connsiteY1" fmla="*/ 445168 h 1266195"/>
              <a:gd name="connsiteX2" fmla="*/ 1491916 w 1491916"/>
              <a:gd name="connsiteY2" fmla="*/ 1143001 h 1266195"/>
              <a:gd name="connsiteX0" fmla="*/ 0 w 1491916"/>
              <a:gd name="connsiteY0" fmla="*/ 0 h 1269399"/>
              <a:gd name="connsiteX1" fmla="*/ 842211 w 1491916"/>
              <a:gd name="connsiteY1" fmla="*/ 445168 h 1269399"/>
              <a:gd name="connsiteX2" fmla="*/ 1491916 w 1491916"/>
              <a:gd name="connsiteY2" fmla="*/ 1143001 h 1269399"/>
              <a:gd name="connsiteX0" fmla="*/ 0 w 1491916"/>
              <a:gd name="connsiteY0" fmla="*/ 0 h 1285125"/>
              <a:gd name="connsiteX1" fmla="*/ 842211 w 1491916"/>
              <a:gd name="connsiteY1" fmla="*/ 445168 h 1285125"/>
              <a:gd name="connsiteX2" fmla="*/ 1491916 w 1491916"/>
              <a:gd name="connsiteY2" fmla="*/ 1143001 h 1285125"/>
              <a:gd name="connsiteX0" fmla="*/ 0 w 1491916"/>
              <a:gd name="connsiteY0" fmla="*/ 0 h 1285125"/>
              <a:gd name="connsiteX1" fmla="*/ 842211 w 1491916"/>
              <a:gd name="connsiteY1" fmla="*/ 445168 h 1285125"/>
              <a:gd name="connsiteX2" fmla="*/ 1491916 w 1491916"/>
              <a:gd name="connsiteY2" fmla="*/ 1143001 h 1285125"/>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067311"/>
              <a:gd name="connsiteY0" fmla="*/ 0 h 2007034"/>
              <a:gd name="connsiteX1" fmla="*/ 1067311 w 1067311"/>
              <a:gd name="connsiteY1" fmla="*/ 2007034 h 2007034"/>
              <a:gd name="connsiteX0" fmla="*/ 0 w 1067311"/>
              <a:gd name="connsiteY0" fmla="*/ 0 h 2007034"/>
              <a:gd name="connsiteX1" fmla="*/ 1067311 w 1067311"/>
              <a:gd name="connsiteY1" fmla="*/ 2007034 h 2007034"/>
              <a:gd name="connsiteX0" fmla="*/ 0 w 998826"/>
              <a:gd name="connsiteY0" fmla="*/ 0 h 3447089"/>
              <a:gd name="connsiteX1" fmla="*/ 998826 w 998826"/>
              <a:gd name="connsiteY1" fmla="*/ 3447089 h 3447089"/>
              <a:gd name="connsiteX0" fmla="*/ 0 w 998826"/>
              <a:gd name="connsiteY0" fmla="*/ 0 h 3447089"/>
              <a:gd name="connsiteX1" fmla="*/ 998826 w 998826"/>
              <a:gd name="connsiteY1" fmla="*/ 3447089 h 3447089"/>
              <a:gd name="connsiteX0" fmla="*/ 0 w 1300159"/>
              <a:gd name="connsiteY0" fmla="*/ 103492 h 1003900"/>
              <a:gd name="connsiteX1" fmla="*/ 1300159 w 1300159"/>
              <a:gd name="connsiteY1" fmla="*/ 152051 h 1003900"/>
              <a:gd name="connsiteX0" fmla="*/ 0 w 944038"/>
              <a:gd name="connsiteY0" fmla="*/ 2972984 h 3526151"/>
              <a:gd name="connsiteX1" fmla="*/ 944038 w 944038"/>
              <a:gd name="connsiteY1" fmla="*/ 83830 h 3526151"/>
              <a:gd name="connsiteX0" fmla="*/ 0 w 2245248"/>
              <a:gd name="connsiteY0" fmla="*/ 0 h 1144498"/>
              <a:gd name="connsiteX1" fmla="*/ 2245248 w 2245248"/>
              <a:gd name="connsiteY1" fmla="*/ 1027798 h 1144498"/>
              <a:gd name="connsiteX0" fmla="*/ 0 w 2245248"/>
              <a:gd name="connsiteY0" fmla="*/ 1202922 h 2230719"/>
              <a:gd name="connsiteX1" fmla="*/ 2245248 w 2245248"/>
              <a:gd name="connsiteY1" fmla="*/ 2230720 h 2230719"/>
              <a:gd name="connsiteX0" fmla="*/ 0 w 2245248"/>
              <a:gd name="connsiteY0" fmla="*/ 1587179 h 2614976"/>
              <a:gd name="connsiteX1" fmla="*/ 2245248 w 2245248"/>
              <a:gd name="connsiteY1" fmla="*/ 2614977 h 2614976"/>
            </a:gdLst>
            <a:ahLst/>
            <a:cxnLst>
              <a:cxn ang="0">
                <a:pos x="connsiteX0" y="connsiteY0"/>
              </a:cxn>
              <a:cxn ang="0">
                <a:pos x="connsiteX1" y="connsiteY1"/>
              </a:cxn>
            </a:cxnLst>
            <a:rect l="l" t="t" r="r" b="b"/>
            <a:pathLst>
              <a:path w="2245248" h="2614976">
                <a:moveTo>
                  <a:pt x="0" y="1587179"/>
                </a:moveTo>
                <a:cubicBezTo>
                  <a:pt x="759043" y="-1272878"/>
                  <a:pt x="1786620" y="139538"/>
                  <a:pt x="2245248" y="2614977"/>
                </a:cubicBezTo>
              </a:path>
            </a:pathLst>
          </a:custGeom>
          <a:noFill/>
          <a:ln w="38100">
            <a:solidFill>
              <a:schemeClr val="bg1">
                <a:lumMod val="65000"/>
              </a:schemeClr>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22"/>
          <p:cNvSpPr/>
          <p:nvPr/>
        </p:nvSpPr>
        <p:spPr>
          <a:xfrm rot="8139127">
            <a:off x="9062721" y="2460260"/>
            <a:ext cx="911085" cy="264058"/>
          </a:xfrm>
          <a:custGeom>
            <a:avLst/>
            <a:gdLst>
              <a:gd name="connsiteX0" fmla="*/ 0 w 2165684"/>
              <a:gd name="connsiteY0" fmla="*/ 0 h 1084424"/>
              <a:gd name="connsiteX1" fmla="*/ 1720516 w 2165684"/>
              <a:gd name="connsiteY1" fmla="*/ 1082842 h 1084424"/>
              <a:gd name="connsiteX2" fmla="*/ 2165684 w 2165684"/>
              <a:gd name="connsiteY2" fmla="*/ 192506 h 1084424"/>
              <a:gd name="connsiteX0" fmla="*/ 22426 w 2188110"/>
              <a:gd name="connsiteY0" fmla="*/ 0 h 1096417"/>
              <a:gd name="connsiteX1" fmla="*/ 82584 w 2188110"/>
              <a:gd name="connsiteY1" fmla="*/ 1094873 h 1096417"/>
              <a:gd name="connsiteX2" fmla="*/ 2188110 w 2188110"/>
              <a:gd name="connsiteY2" fmla="*/ 192506 h 1096417"/>
              <a:gd name="connsiteX0" fmla="*/ 0 w 1371600"/>
              <a:gd name="connsiteY0" fmla="*/ 0 h 1618731"/>
              <a:gd name="connsiteX1" fmla="*/ 60158 w 1371600"/>
              <a:gd name="connsiteY1" fmla="*/ 1094873 h 1618731"/>
              <a:gd name="connsiteX2" fmla="*/ 1371600 w 1371600"/>
              <a:gd name="connsiteY2" fmla="*/ 1443790 h 1618731"/>
              <a:gd name="connsiteX0" fmla="*/ 0 w 1491916"/>
              <a:gd name="connsiteY0" fmla="*/ 0 h 1310091"/>
              <a:gd name="connsiteX1" fmla="*/ 180474 w 1491916"/>
              <a:gd name="connsiteY1" fmla="*/ 794084 h 1310091"/>
              <a:gd name="connsiteX2" fmla="*/ 1491916 w 1491916"/>
              <a:gd name="connsiteY2" fmla="*/ 1143001 h 1310091"/>
              <a:gd name="connsiteX0" fmla="*/ 0 w 1491916"/>
              <a:gd name="connsiteY0" fmla="*/ 0 h 1310091"/>
              <a:gd name="connsiteX1" fmla="*/ 180474 w 1491916"/>
              <a:gd name="connsiteY1" fmla="*/ 794084 h 1310091"/>
              <a:gd name="connsiteX2" fmla="*/ 1491916 w 1491916"/>
              <a:gd name="connsiteY2" fmla="*/ 1143001 h 1310091"/>
              <a:gd name="connsiteX0" fmla="*/ 0 w 1491916"/>
              <a:gd name="connsiteY0" fmla="*/ 0 h 1266195"/>
              <a:gd name="connsiteX1" fmla="*/ 842211 w 1491916"/>
              <a:gd name="connsiteY1" fmla="*/ 445168 h 1266195"/>
              <a:gd name="connsiteX2" fmla="*/ 1491916 w 1491916"/>
              <a:gd name="connsiteY2" fmla="*/ 1143001 h 1266195"/>
              <a:gd name="connsiteX0" fmla="*/ 0 w 1491916"/>
              <a:gd name="connsiteY0" fmla="*/ 0 h 1269399"/>
              <a:gd name="connsiteX1" fmla="*/ 842211 w 1491916"/>
              <a:gd name="connsiteY1" fmla="*/ 445168 h 1269399"/>
              <a:gd name="connsiteX2" fmla="*/ 1491916 w 1491916"/>
              <a:gd name="connsiteY2" fmla="*/ 1143001 h 1269399"/>
              <a:gd name="connsiteX0" fmla="*/ 0 w 1491916"/>
              <a:gd name="connsiteY0" fmla="*/ 0 h 1285125"/>
              <a:gd name="connsiteX1" fmla="*/ 842211 w 1491916"/>
              <a:gd name="connsiteY1" fmla="*/ 445168 h 1285125"/>
              <a:gd name="connsiteX2" fmla="*/ 1491916 w 1491916"/>
              <a:gd name="connsiteY2" fmla="*/ 1143001 h 1285125"/>
              <a:gd name="connsiteX0" fmla="*/ 0 w 1491916"/>
              <a:gd name="connsiteY0" fmla="*/ 0 h 1285125"/>
              <a:gd name="connsiteX1" fmla="*/ 842211 w 1491916"/>
              <a:gd name="connsiteY1" fmla="*/ 445168 h 1285125"/>
              <a:gd name="connsiteX2" fmla="*/ 1491916 w 1491916"/>
              <a:gd name="connsiteY2" fmla="*/ 1143001 h 1285125"/>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067311"/>
              <a:gd name="connsiteY0" fmla="*/ 0 h 2007034"/>
              <a:gd name="connsiteX1" fmla="*/ 1067311 w 1067311"/>
              <a:gd name="connsiteY1" fmla="*/ 2007034 h 2007034"/>
              <a:gd name="connsiteX0" fmla="*/ 0 w 1067311"/>
              <a:gd name="connsiteY0" fmla="*/ 0 h 2007034"/>
              <a:gd name="connsiteX1" fmla="*/ 1067311 w 1067311"/>
              <a:gd name="connsiteY1" fmla="*/ 2007034 h 2007034"/>
              <a:gd name="connsiteX0" fmla="*/ 0 w 998826"/>
              <a:gd name="connsiteY0" fmla="*/ 0 h 3447089"/>
              <a:gd name="connsiteX1" fmla="*/ 998826 w 998826"/>
              <a:gd name="connsiteY1" fmla="*/ 3447089 h 3447089"/>
              <a:gd name="connsiteX0" fmla="*/ 0 w 998826"/>
              <a:gd name="connsiteY0" fmla="*/ 0 h 3447089"/>
              <a:gd name="connsiteX1" fmla="*/ 998826 w 998826"/>
              <a:gd name="connsiteY1" fmla="*/ 3447089 h 3447089"/>
              <a:gd name="connsiteX0" fmla="*/ 0 w 1300159"/>
              <a:gd name="connsiteY0" fmla="*/ 103492 h 1003900"/>
              <a:gd name="connsiteX1" fmla="*/ 1300159 w 1300159"/>
              <a:gd name="connsiteY1" fmla="*/ 152051 h 1003900"/>
              <a:gd name="connsiteX0" fmla="*/ 0 w 944038"/>
              <a:gd name="connsiteY0" fmla="*/ 2972984 h 3526151"/>
              <a:gd name="connsiteX1" fmla="*/ 944038 w 944038"/>
              <a:gd name="connsiteY1" fmla="*/ 83830 h 3526151"/>
              <a:gd name="connsiteX0" fmla="*/ 0 w 2245248"/>
              <a:gd name="connsiteY0" fmla="*/ 0 h 1144498"/>
              <a:gd name="connsiteX1" fmla="*/ 2245248 w 2245248"/>
              <a:gd name="connsiteY1" fmla="*/ 1027798 h 1144498"/>
              <a:gd name="connsiteX0" fmla="*/ 0 w 2245248"/>
              <a:gd name="connsiteY0" fmla="*/ 1202922 h 2230719"/>
              <a:gd name="connsiteX1" fmla="*/ 2245248 w 2245248"/>
              <a:gd name="connsiteY1" fmla="*/ 2230720 h 2230719"/>
              <a:gd name="connsiteX0" fmla="*/ 0 w 2245248"/>
              <a:gd name="connsiteY0" fmla="*/ 1587179 h 2614976"/>
              <a:gd name="connsiteX1" fmla="*/ 2245248 w 2245248"/>
              <a:gd name="connsiteY1" fmla="*/ 2614977 h 2614976"/>
              <a:gd name="connsiteX0" fmla="*/ 0 w 2245248"/>
              <a:gd name="connsiteY0" fmla="*/ 1739417 h 2767214"/>
              <a:gd name="connsiteX1" fmla="*/ 2245248 w 2245248"/>
              <a:gd name="connsiteY1" fmla="*/ 2767215 h 2767214"/>
              <a:gd name="connsiteX0" fmla="*/ 0 w 1715351"/>
              <a:gd name="connsiteY0" fmla="*/ 1400522 h 3472025"/>
              <a:gd name="connsiteX1" fmla="*/ 1715351 w 1715351"/>
              <a:gd name="connsiteY1" fmla="*/ 3472026 h 3472025"/>
              <a:gd name="connsiteX0" fmla="*/ 0 w 1715351"/>
              <a:gd name="connsiteY0" fmla="*/ 477225 h 2548728"/>
              <a:gd name="connsiteX1" fmla="*/ 1715351 w 1715351"/>
              <a:gd name="connsiteY1" fmla="*/ 2548729 h 2548728"/>
              <a:gd name="connsiteX0" fmla="*/ 0 w 1228256"/>
              <a:gd name="connsiteY0" fmla="*/ 897150 h 1932900"/>
              <a:gd name="connsiteX1" fmla="*/ 1228256 w 1228256"/>
              <a:gd name="connsiteY1" fmla="*/ 1932901 h 1932900"/>
              <a:gd name="connsiteX0" fmla="*/ 0 w 1228256"/>
              <a:gd name="connsiteY0" fmla="*/ 452184 h 1487934"/>
              <a:gd name="connsiteX1" fmla="*/ 1228256 w 1228256"/>
              <a:gd name="connsiteY1" fmla="*/ 1487935 h 1487934"/>
              <a:gd name="connsiteX0" fmla="*/ 0 w 1228256"/>
              <a:gd name="connsiteY0" fmla="*/ 461329 h 1497079"/>
              <a:gd name="connsiteX1" fmla="*/ 1228256 w 1228256"/>
              <a:gd name="connsiteY1" fmla="*/ 1497080 h 1497079"/>
            </a:gdLst>
            <a:ahLst/>
            <a:cxnLst>
              <a:cxn ang="0">
                <a:pos x="connsiteX0" y="connsiteY0"/>
              </a:cxn>
              <a:cxn ang="0">
                <a:pos x="connsiteX1" y="connsiteY1"/>
              </a:cxn>
            </a:cxnLst>
            <a:rect l="l" t="t" r="r" b="b"/>
            <a:pathLst>
              <a:path w="1228256" h="1497079">
                <a:moveTo>
                  <a:pt x="0" y="461329"/>
                </a:moveTo>
                <a:cubicBezTo>
                  <a:pt x="260956" y="-338208"/>
                  <a:pt x="752463" y="-162862"/>
                  <a:pt x="1228256" y="1497080"/>
                </a:cubicBezTo>
              </a:path>
            </a:pathLst>
          </a:custGeom>
          <a:noFill/>
          <a:ln w="38100">
            <a:solidFill>
              <a:schemeClr val="bg1">
                <a:lumMod val="65000"/>
              </a:schemeClr>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23"/>
          <p:cNvSpPr/>
          <p:nvPr/>
        </p:nvSpPr>
        <p:spPr>
          <a:xfrm>
            <a:off x="6791571" y="1831912"/>
            <a:ext cx="1997242" cy="619125"/>
          </a:xfrm>
          <a:prstGeom prst="rect">
            <a:avLst/>
          </a:prstGeom>
          <a:solidFill>
            <a:schemeClr val="bg1">
              <a:lumMod val="75000"/>
            </a:schemeClr>
          </a:solidFill>
          <a:ln w="38100">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smtClean="0">
                <a:solidFill>
                  <a:schemeClr val="bg1"/>
                </a:solidFill>
                <a:latin typeface="+mj-lt"/>
                <a:ea typeface="Josefin Sans" pitchFamily="2" charset="0"/>
                <a:cs typeface="Arial" panose="020B0604020202020204" pitchFamily="34" charset="0"/>
              </a:rPr>
              <a:t>Timeline</a:t>
            </a:r>
          </a:p>
          <a:p>
            <a:pPr algn="ctr"/>
            <a:r>
              <a:rPr lang="en-US" sz="2000" b="1" dirty="0" smtClean="0">
                <a:solidFill>
                  <a:schemeClr val="bg1"/>
                </a:solidFill>
                <a:latin typeface="+mj-lt"/>
                <a:ea typeface="Josefin Sans" pitchFamily="2" charset="0"/>
                <a:cs typeface="Arial" panose="020B0604020202020204" pitchFamily="34" charset="0"/>
              </a:rPr>
              <a:t>Visualization</a:t>
            </a:r>
            <a:endParaRPr lang="en-US" sz="2000" b="1" dirty="0">
              <a:solidFill>
                <a:schemeClr val="bg1"/>
              </a:solidFill>
              <a:latin typeface="+mj-lt"/>
              <a:ea typeface="Josefin Sans" pitchFamily="2" charset="0"/>
              <a:cs typeface="Arial" panose="020B0604020202020204" pitchFamily="34" charset="0"/>
            </a:endParaRPr>
          </a:p>
        </p:txBody>
      </p:sp>
      <p:sp>
        <p:nvSpPr>
          <p:cNvPr id="25" name="Rectangle 24"/>
          <p:cNvSpPr/>
          <p:nvPr/>
        </p:nvSpPr>
        <p:spPr>
          <a:xfrm>
            <a:off x="7948262" y="2646448"/>
            <a:ext cx="2193266" cy="447726"/>
          </a:xfrm>
          <a:prstGeom prst="rect">
            <a:avLst/>
          </a:prstGeom>
          <a:solidFill>
            <a:schemeClr val="bg1">
              <a:lumMod val="75000"/>
            </a:schemeClr>
          </a:solidFill>
          <a:ln w="38100">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smtClean="0">
                <a:solidFill>
                  <a:schemeClr val="bg1"/>
                </a:solidFill>
                <a:latin typeface="+mj-lt"/>
                <a:ea typeface="Josefin Sans" pitchFamily="2" charset="0"/>
                <a:cs typeface="Arial" panose="020B0604020202020204" pitchFamily="34" charset="0"/>
              </a:rPr>
              <a:t>Raw Tweets List</a:t>
            </a:r>
            <a:endParaRPr lang="en-US" sz="2000" b="1" dirty="0">
              <a:solidFill>
                <a:schemeClr val="bg1"/>
              </a:solidFill>
              <a:latin typeface="+mj-lt"/>
              <a:ea typeface="Josefin Sans" pitchFamily="2" charset="0"/>
              <a:cs typeface="Arial" panose="020B0604020202020204" pitchFamily="34" charset="0"/>
            </a:endParaRPr>
          </a:p>
        </p:txBody>
      </p:sp>
      <p:sp>
        <p:nvSpPr>
          <p:cNvPr id="26" name="Rectangle 25"/>
          <p:cNvSpPr/>
          <p:nvPr/>
        </p:nvSpPr>
        <p:spPr>
          <a:xfrm>
            <a:off x="9073308" y="1934167"/>
            <a:ext cx="1997242" cy="410724"/>
          </a:xfrm>
          <a:prstGeom prst="rect">
            <a:avLst/>
          </a:prstGeom>
          <a:solidFill>
            <a:schemeClr val="bg1">
              <a:lumMod val="75000"/>
            </a:schemeClr>
          </a:solidFill>
          <a:ln w="38100">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smtClean="0">
                <a:solidFill>
                  <a:schemeClr val="bg1"/>
                </a:solidFill>
                <a:latin typeface="+mj-lt"/>
                <a:ea typeface="Josefin Sans" pitchFamily="2" charset="0"/>
                <a:cs typeface="Arial" panose="020B0604020202020204" pitchFamily="34" charset="0"/>
              </a:rPr>
              <a:t>Word Cloud</a:t>
            </a:r>
            <a:endParaRPr lang="en-US" sz="2000" b="1" dirty="0">
              <a:solidFill>
                <a:schemeClr val="bg1"/>
              </a:solidFill>
              <a:latin typeface="+mj-lt"/>
              <a:ea typeface="Josefin Sans" pitchFamily="2" charset="0"/>
              <a:cs typeface="Arial" panose="020B0604020202020204" pitchFamily="34" charset="0"/>
            </a:endParaRPr>
          </a:p>
        </p:txBody>
      </p:sp>
      <p:pic>
        <p:nvPicPr>
          <p:cNvPr id="27" name="Picture 26"/>
          <p:cNvPicPr>
            <a:picLocks noChangeAspect="1"/>
          </p:cNvPicPr>
          <p:nvPr/>
        </p:nvPicPr>
        <p:blipFill>
          <a:blip r:embed="rId2"/>
          <a:stretch>
            <a:fillRect/>
          </a:stretch>
        </p:blipFill>
        <p:spPr>
          <a:xfrm>
            <a:off x="6019058" y="3170254"/>
            <a:ext cx="2769755" cy="1912024"/>
          </a:xfrm>
          <a:prstGeom prst="rect">
            <a:avLst/>
          </a:prstGeom>
        </p:spPr>
      </p:pic>
      <p:sp>
        <p:nvSpPr>
          <p:cNvPr id="3" name="Title 1"/>
          <p:cNvSpPr txBox="1">
            <a:spLocks/>
          </p:cNvSpPr>
          <p:nvPr/>
        </p:nvSpPr>
        <p:spPr>
          <a:xfrm>
            <a:off x="533400" y="729113"/>
            <a:ext cx="10693400" cy="1350754"/>
          </a:xfrm>
          <a:prstGeom prst="rect">
            <a:avLst/>
          </a:prstGeom>
          <a:solidFill>
            <a:srgbClr val="FFFFFF">
              <a:alpha val="85882"/>
            </a:srgb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latin typeface="Josefin Sans" pitchFamily="2" charset="0"/>
                <a:ea typeface="Josefin Sans" pitchFamily="2" charset="0"/>
              </a:rPr>
              <a:t>Visual analysis framework:</a:t>
            </a:r>
          </a:p>
        </p:txBody>
      </p:sp>
      <p:sp>
        <p:nvSpPr>
          <p:cNvPr id="5" name="Title 1"/>
          <p:cNvSpPr txBox="1">
            <a:spLocks/>
          </p:cNvSpPr>
          <p:nvPr/>
        </p:nvSpPr>
        <p:spPr>
          <a:xfrm>
            <a:off x="520873" y="2076155"/>
            <a:ext cx="10705927" cy="1350754"/>
          </a:xfrm>
          <a:prstGeom prst="rect">
            <a:avLst/>
          </a:prstGeom>
          <a:solidFill>
            <a:srgbClr val="FFFFFF">
              <a:alpha val="85882"/>
            </a:srgb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latin typeface="+mn-lt"/>
                <a:ea typeface="Josefin Sans" pitchFamily="2" charset="0"/>
              </a:rPr>
              <a:t>Model the topic competition on social media, the influence of opinion leader groups, and the topic transition trends.</a:t>
            </a:r>
          </a:p>
        </p:txBody>
      </p:sp>
      <p:sp>
        <p:nvSpPr>
          <p:cNvPr id="6" name="Title 1"/>
          <p:cNvSpPr txBox="1">
            <a:spLocks/>
          </p:cNvSpPr>
          <p:nvPr/>
        </p:nvSpPr>
        <p:spPr>
          <a:xfrm>
            <a:off x="520873" y="3335833"/>
            <a:ext cx="10427677" cy="1746445"/>
          </a:xfrm>
          <a:prstGeom prst="rect">
            <a:avLst/>
          </a:prstGeom>
          <a:solidFill>
            <a:srgbClr val="FFFFFF">
              <a:alpha val="85882"/>
            </a:srgb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latin typeface="+mn-lt"/>
                <a:ea typeface="Josefin Sans" pitchFamily="2" charset="0"/>
              </a:rPr>
              <a:t>Visualize the results of the models and allow for further exploration to form explanations.</a:t>
            </a:r>
          </a:p>
        </p:txBody>
      </p:sp>
      <p:sp>
        <p:nvSpPr>
          <p:cNvPr id="2" name="Slide Number Placeholder 1"/>
          <p:cNvSpPr>
            <a:spLocks noGrp="1"/>
          </p:cNvSpPr>
          <p:nvPr>
            <p:ph type="sldNum" sz="quarter" idx="12"/>
          </p:nvPr>
        </p:nvSpPr>
        <p:spPr/>
        <p:txBody>
          <a:bodyPr/>
          <a:lstStyle/>
          <a:p>
            <a:fld id="{CBD5DA4C-FF6E-4E05-9BF1-76A164890C4E}" type="slidenum">
              <a:rPr lang="en-US" smtClean="0"/>
              <a:t>27</a:t>
            </a:fld>
            <a:endParaRPr lang="en-US" dirty="0"/>
          </a:p>
        </p:txBody>
      </p:sp>
    </p:spTree>
    <p:extLst>
      <p:ext uri="{BB962C8B-B14F-4D97-AF65-F5344CB8AC3E}">
        <p14:creationId xmlns:p14="http://schemas.microsoft.com/office/powerpoint/2010/main" val="2911817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5931932"/>
            <a:ext cx="11389894" cy="6203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chemeClr val="bg1">
                    <a:lumMod val="85000"/>
                  </a:schemeClr>
                </a:solidFill>
                <a:latin typeface="Josefin Sans" pitchFamily="2" charset="0"/>
                <a:ea typeface="Josefin Sans" pitchFamily="2" charset="0"/>
              </a:rPr>
              <a:t>SUMMARY / </a:t>
            </a:r>
            <a:r>
              <a:rPr lang="en-US" sz="3600" b="1" dirty="0" smtClean="0">
                <a:latin typeface="Josefin Sans" pitchFamily="2" charset="0"/>
                <a:ea typeface="Josefin Sans" pitchFamily="2" charset="0"/>
              </a:rPr>
              <a:t>LIMITATIONS &amp; FUTURE WORK</a:t>
            </a:r>
            <a:endParaRPr lang="en-US" sz="3600" b="1" dirty="0">
              <a:latin typeface="Josefin Sans" pitchFamily="2" charset="0"/>
              <a:ea typeface="Josefin Sans" pitchFamily="2" charset="0"/>
            </a:endParaRPr>
          </a:p>
        </p:txBody>
      </p:sp>
      <p:sp>
        <p:nvSpPr>
          <p:cNvPr id="3" name="Rectangle 2"/>
          <p:cNvSpPr/>
          <p:nvPr/>
        </p:nvSpPr>
        <p:spPr>
          <a:xfrm>
            <a:off x="533400" y="2123971"/>
            <a:ext cx="6096000" cy="369332"/>
          </a:xfrm>
          <a:prstGeom prst="rect">
            <a:avLst/>
          </a:prstGeom>
        </p:spPr>
        <p:txBody>
          <a:bodyPr>
            <a:spAutoFit/>
          </a:bodyPr>
          <a:lstStyle/>
          <a:p>
            <a:endParaRPr lang="en-US" dirty="0"/>
          </a:p>
        </p:txBody>
      </p:sp>
      <p:sp>
        <p:nvSpPr>
          <p:cNvPr id="5" name="Title 1"/>
          <p:cNvSpPr txBox="1">
            <a:spLocks/>
          </p:cNvSpPr>
          <p:nvPr/>
        </p:nvSpPr>
        <p:spPr>
          <a:xfrm>
            <a:off x="533400" y="1142549"/>
            <a:ext cx="11010900" cy="1350754"/>
          </a:xfrm>
          <a:prstGeom prst="rect">
            <a:avLst/>
          </a:prstGeom>
          <a:solidFill>
            <a:srgbClr val="FFFFFF">
              <a:alpha val="67843"/>
            </a:srgb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latin typeface="Josefin Sans" pitchFamily="2" charset="0"/>
                <a:ea typeface="Josefin Sans" pitchFamily="2" charset="0"/>
              </a:rPr>
              <a:t>Manual process </a:t>
            </a:r>
            <a:r>
              <a:rPr lang="en-US" sz="3200" dirty="0" smtClean="0">
                <a:ea typeface="Josefin Sans" pitchFamily="2" charset="0"/>
              </a:rPr>
              <a:t>to collect keywords and categorize opinion leaders</a:t>
            </a:r>
          </a:p>
          <a:p>
            <a:r>
              <a:rPr lang="en-US" sz="3200" dirty="0" smtClean="0">
                <a:ea typeface="Josefin Sans" pitchFamily="2" charset="0"/>
              </a:rPr>
              <a:t>more efficient ways?</a:t>
            </a:r>
            <a:endParaRPr lang="en-US" sz="3200" dirty="0">
              <a:ea typeface="Josefin Sans" pitchFamily="2" charset="0"/>
            </a:endParaRPr>
          </a:p>
        </p:txBody>
      </p:sp>
      <p:sp>
        <p:nvSpPr>
          <p:cNvPr id="6" name="Title 1"/>
          <p:cNvSpPr txBox="1">
            <a:spLocks/>
          </p:cNvSpPr>
          <p:nvPr/>
        </p:nvSpPr>
        <p:spPr>
          <a:xfrm>
            <a:off x="533399" y="2493303"/>
            <a:ext cx="10427677" cy="1350754"/>
          </a:xfrm>
          <a:prstGeom prst="rect">
            <a:avLst/>
          </a:prstGeom>
          <a:solidFill>
            <a:srgbClr val="FFFFFF">
              <a:alpha val="67843"/>
            </a:srgb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latin typeface="Josefin Sans" pitchFamily="2" charset="0"/>
                <a:ea typeface="Josefin Sans" pitchFamily="2" charset="0"/>
              </a:rPr>
              <a:t>Time series modeling</a:t>
            </a:r>
          </a:p>
          <a:p>
            <a:r>
              <a:rPr lang="en-US" sz="3200" dirty="0" smtClean="0">
                <a:ea typeface="Josefin Sans" pitchFamily="2" charset="0"/>
              </a:rPr>
              <a:t>+ the structural factors of social network ?</a:t>
            </a:r>
          </a:p>
        </p:txBody>
      </p:sp>
      <p:sp>
        <p:nvSpPr>
          <p:cNvPr id="7" name="Title 1"/>
          <p:cNvSpPr txBox="1">
            <a:spLocks/>
          </p:cNvSpPr>
          <p:nvPr/>
        </p:nvSpPr>
        <p:spPr>
          <a:xfrm>
            <a:off x="533398" y="3844057"/>
            <a:ext cx="10427677" cy="1350754"/>
          </a:xfrm>
          <a:prstGeom prst="rect">
            <a:avLst/>
          </a:prstGeom>
          <a:solidFill>
            <a:srgbClr val="FFFFFF">
              <a:alpha val="67843"/>
            </a:srgb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latin typeface="Josefin Sans" pitchFamily="2" charset="0"/>
                <a:ea typeface="Josefin Sans" pitchFamily="2" charset="0"/>
              </a:rPr>
              <a:t>Competition &amp; cooperation</a:t>
            </a:r>
          </a:p>
          <a:p>
            <a:r>
              <a:rPr lang="en-US" sz="3200" dirty="0" smtClean="0">
                <a:ea typeface="Josefin Sans" pitchFamily="2" charset="0"/>
              </a:rPr>
              <a:t>other modes of interaction among topics?</a:t>
            </a:r>
          </a:p>
        </p:txBody>
      </p:sp>
      <p:sp>
        <p:nvSpPr>
          <p:cNvPr id="2" name="Slide Number Placeholder 1"/>
          <p:cNvSpPr>
            <a:spLocks noGrp="1"/>
          </p:cNvSpPr>
          <p:nvPr>
            <p:ph type="sldNum" sz="quarter" idx="12"/>
          </p:nvPr>
        </p:nvSpPr>
        <p:spPr/>
        <p:txBody>
          <a:bodyPr/>
          <a:lstStyle/>
          <a:p>
            <a:fld id="{CBD5DA4C-FF6E-4E05-9BF1-76A164890C4E}" type="slidenum">
              <a:rPr lang="en-US" smtClean="0"/>
              <a:t>28</a:t>
            </a:fld>
            <a:endParaRPr lang="en-US" dirty="0"/>
          </a:p>
        </p:txBody>
      </p:sp>
    </p:spTree>
    <p:extLst>
      <p:ext uri="{BB962C8B-B14F-4D97-AF65-F5344CB8AC3E}">
        <p14:creationId xmlns:p14="http://schemas.microsoft.com/office/powerpoint/2010/main" val="7989178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061355" y="1311486"/>
            <a:ext cx="9998531" cy="3386426"/>
          </a:xfrm>
          <a:prstGeom prst="rect">
            <a:avLst/>
          </a:prstGeom>
        </p:spPr>
      </p:pic>
      <p:sp>
        <p:nvSpPr>
          <p:cNvPr id="4" name="Slide Number Placeholder 3"/>
          <p:cNvSpPr>
            <a:spLocks noGrp="1"/>
          </p:cNvSpPr>
          <p:nvPr>
            <p:ph type="sldNum" sz="quarter" idx="12"/>
          </p:nvPr>
        </p:nvSpPr>
        <p:spPr/>
        <p:txBody>
          <a:bodyPr/>
          <a:lstStyle/>
          <a:p>
            <a:fld id="{CBD5DA4C-FF6E-4E05-9BF1-76A164890C4E}" type="slidenum">
              <a:rPr lang="en-US" smtClean="0"/>
              <a:t>29</a:t>
            </a:fld>
            <a:endParaRPr lang="en-US" dirty="0"/>
          </a:p>
        </p:txBody>
      </p:sp>
      <p:sp>
        <p:nvSpPr>
          <p:cNvPr id="5" name="Title 1"/>
          <p:cNvSpPr txBox="1">
            <a:spLocks/>
          </p:cNvSpPr>
          <p:nvPr/>
        </p:nvSpPr>
        <p:spPr>
          <a:xfrm>
            <a:off x="899015" y="5134251"/>
            <a:ext cx="6800497" cy="785759"/>
          </a:xfrm>
          <a:prstGeom prst="rect">
            <a:avLst/>
          </a:prstGeom>
          <a:solidFill>
            <a:srgbClr val="FFFFFF">
              <a:alpha val="89804"/>
            </a:srgb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800" i="1" dirty="0" smtClean="0">
                <a:ln w="0"/>
                <a:effectLst>
                  <a:outerShdw blurRad="38100" dist="19050" dir="2700000" algn="tl" rotWithShape="0">
                    <a:schemeClr val="dk1">
                      <a:alpha val="40000"/>
                    </a:schemeClr>
                  </a:outerShdw>
                </a:effectLst>
                <a:latin typeface="Josefin Sans" pitchFamily="2" charset="0"/>
                <a:ea typeface="Josefin Sans" pitchFamily="2" charset="0"/>
              </a:rPr>
              <a:t>Thank You for Attention !</a:t>
            </a:r>
          </a:p>
        </p:txBody>
      </p:sp>
    </p:spTree>
    <p:extLst>
      <p:ext uri="{BB962C8B-B14F-4D97-AF65-F5344CB8AC3E}">
        <p14:creationId xmlns:p14="http://schemas.microsoft.com/office/powerpoint/2010/main" val="8806393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srcRect r="3772"/>
          <a:stretch/>
        </p:blipFill>
        <p:spPr>
          <a:xfrm>
            <a:off x="5905208" y="963921"/>
            <a:ext cx="5560888" cy="3903987"/>
          </a:xfrm>
          <a:prstGeom prst="rect">
            <a:avLst/>
          </a:prstGeom>
        </p:spPr>
      </p:pic>
      <p:sp>
        <p:nvSpPr>
          <p:cNvPr id="12" name="TextBox 11"/>
          <p:cNvSpPr txBox="1"/>
          <p:nvPr/>
        </p:nvSpPr>
        <p:spPr>
          <a:xfrm>
            <a:off x="5905207" y="4906770"/>
            <a:ext cx="3153507" cy="400110"/>
          </a:xfrm>
          <a:prstGeom prst="rect">
            <a:avLst/>
          </a:prstGeom>
          <a:solidFill>
            <a:srgbClr val="FFFFFF">
              <a:alpha val="69804"/>
            </a:srgbClr>
          </a:solidFill>
        </p:spPr>
        <p:txBody>
          <a:bodyPr wrap="square" rtlCol="0">
            <a:spAutoFit/>
          </a:bodyPr>
          <a:lstStyle/>
          <a:p>
            <a:r>
              <a:rPr lang="en-US" sz="2000" dirty="0" smtClean="0">
                <a:solidFill>
                  <a:schemeClr val="tx1">
                    <a:lumMod val="95000"/>
                    <a:lumOff val="5000"/>
                  </a:schemeClr>
                </a:solidFill>
                <a:latin typeface="Arial" panose="020B0604020202020204" pitchFamily="34" charset="0"/>
                <a:ea typeface="Josefin Sans" pitchFamily="2" charset="0"/>
                <a:cs typeface="Arial" panose="020B0604020202020204" pitchFamily="34" charset="0"/>
              </a:rPr>
              <a:t>Whisper [N. Cao et al. 12]</a:t>
            </a:r>
            <a:endParaRPr lang="en-US" sz="2000" dirty="0">
              <a:solidFill>
                <a:schemeClr val="tx1">
                  <a:lumMod val="95000"/>
                  <a:lumOff val="5000"/>
                </a:schemeClr>
              </a:solidFill>
              <a:latin typeface="Arial" panose="020B0604020202020204" pitchFamily="34" charset="0"/>
              <a:ea typeface="Josefin Sans" pitchFamily="2"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CBD5DA4C-FF6E-4E05-9BF1-76A164890C4E}" type="slidenum">
              <a:rPr lang="en-US" smtClean="0"/>
              <a:t>3</a:t>
            </a:fld>
            <a:endParaRPr lang="en-US" dirty="0"/>
          </a:p>
        </p:txBody>
      </p:sp>
      <p:sp>
        <p:nvSpPr>
          <p:cNvPr id="17" name="Title 1"/>
          <p:cNvSpPr txBox="1">
            <a:spLocks/>
          </p:cNvSpPr>
          <p:nvPr/>
        </p:nvSpPr>
        <p:spPr>
          <a:xfrm>
            <a:off x="533400" y="5931932"/>
            <a:ext cx="11252200" cy="6203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chemeClr val="tx1">
                    <a:lumMod val="75000"/>
                    <a:lumOff val="25000"/>
                  </a:schemeClr>
                </a:solidFill>
                <a:latin typeface="Josefin Sans" pitchFamily="2" charset="0"/>
                <a:ea typeface="Josefin Sans" pitchFamily="2" charset="0"/>
              </a:rPr>
              <a:t>INTRO </a:t>
            </a:r>
            <a:r>
              <a:rPr lang="en-US" sz="3600" b="1" dirty="0" smtClean="0">
                <a:solidFill>
                  <a:schemeClr val="bg1">
                    <a:lumMod val="85000"/>
                  </a:schemeClr>
                </a:solidFill>
                <a:latin typeface="Josefin Sans" pitchFamily="2" charset="0"/>
                <a:ea typeface="Josefin Sans" pitchFamily="2" charset="0"/>
              </a:rPr>
              <a:t>/ </a:t>
            </a:r>
            <a:r>
              <a:rPr lang="en-US" sz="3600" b="1" dirty="0">
                <a:solidFill>
                  <a:schemeClr val="bg1">
                    <a:lumMod val="85000"/>
                  </a:schemeClr>
                </a:solidFill>
                <a:latin typeface="Josefin Sans" pitchFamily="2" charset="0"/>
                <a:ea typeface="Josefin Sans" pitchFamily="2" charset="0"/>
              </a:rPr>
              <a:t>SYSTEM </a:t>
            </a:r>
            <a:r>
              <a:rPr lang="en-US" sz="3600" b="1" dirty="0" smtClean="0">
                <a:solidFill>
                  <a:schemeClr val="bg1">
                    <a:lumMod val="85000"/>
                  </a:schemeClr>
                </a:solidFill>
                <a:latin typeface="Josefin Sans" pitchFamily="2" charset="0"/>
                <a:ea typeface="Josefin Sans" pitchFamily="2" charset="0"/>
              </a:rPr>
              <a:t>/ MODEL / DESIGN / CASE STUDY  </a:t>
            </a:r>
            <a:endParaRPr lang="en-US" sz="3600" b="1" dirty="0">
              <a:solidFill>
                <a:schemeClr val="bg1">
                  <a:lumMod val="85000"/>
                </a:schemeClr>
              </a:solidFill>
              <a:latin typeface="Josefin Sans" pitchFamily="2" charset="0"/>
              <a:ea typeface="Josefin Sans" pitchFamily="2" charset="0"/>
            </a:endParaRPr>
          </a:p>
        </p:txBody>
      </p:sp>
      <p:pic>
        <p:nvPicPr>
          <p:cNvPr id="4" name="Picture 3"/>
          <p:cNvPicPr>
            <a:picLocks noChangeAspect="1"/>
          </p:cNvPicPr>
          <p:nvPr/>
        </p:nvPicPr>
        <p:blipFill rotWithShape="1">
          <a:blip r:embed="rId4"/>
          <a:srcRect l="2458" r="5346"/>
          <a:stretch/>
        </p:blipFill>
        <p:spPr>
          <a:xfrm>
            <a:off x="1215189" y="963921"/>
            <a:ext cx="4247148" cy="3903987"/>
          </a:xfrm>
          <a:prstGeom prst="rect">
            <a:avLst/>
          </a:prstGeom>
        </p:spPr>
      </p:pic>
      <p:sp>
        <p:nvSpPr>
          <p:cNvPr id="11" name="TextBox 10"/>
          <p:cNvSpPr txBox="1"/>
          <p:nvPr/>
        </p:nvSpPr>
        <p:spPr>
          <a:xfrm>
            <a:off x="1101967" y="4867908"/>
            <a:ext cx="4220309" cy="400110"/>
          </a:xfrm>
          <a:prstGeom prst="rect">
            <a:avLst/>
          </a:prstGeom>
          <a:solidFill>
            <a:srgbClr val="FFFFFF">
              <a:alpha val="69804"/>
            </a:srgbClr>
          </a:solidFill>
        </p:spPr>
        <p:txBody>
          <a:bodyPr wrap="square" rtlCol="0">
            <a:spAutoFit/>
          </a:bodyPr>
          <a:lstStyle/>
          <a:p>
            <a:r>
              <a:rPr lang="en-US" sz="2000" dirty="0" smtClean="0">
                <a:solidFill>
                  <a:schemeClr val="tx1">
                    <a:lumMod val="95000"/>
                    <a:lumOff val="5000"/>
                  </a:schemeClr>
                </a:solidFill>
                <a:latin typeface="Arial" panose="020B0604020202020204" pitchFamily="34" charset="0"/>
                <a:ea typeface="Josefin Sans" pitchFamily="2" charset="0"/>
                <a:cs typeface="Arial" panose="020B0604020202020204" pitchFamily="34" charset="0"/>
              </a:rPr>
              <a:t>Google </a:t>
            </a:r>
            <a:r>
              <a:rPr lang="en-US" sz="2000" dirty="0">
                <a:solidFill>
                  <a:schemeClr val="tx1">
                    <a:lumMod val="95000"/>
                    <a:lumOff val="5000"/>
                  </a:schemeClr>
                </a:solidFill>
                <a:latin typeface="Arial" panose="020B0604020202020204" pitchFamily="34" charset="0"/>
                <a:ea typeface="Josefin Sans" pitchFamily="2" charset="0"/>
                <a:cs typeface="Arial" panose="020B0604020202020204" pitchFamily="34" charset="0"/>
              </a:rPr>
              <a:t>Ripples </a:t>
            </a:r>
            <a:r>
              <a:rPr lang="en-US" sz="2000" dirty="0" smtClean="0">
                <a:solidFill>
                  <a:schemeClr val="tx1">
                    <a:lumMod val="95000"/>
                    <a:lumOff val="5000"/>
                  </a:schemeClr>
                </a:solidFill>
                <a:latin typeface="Arial" panose="020B0604020202020204" pitchFamily="34" charset="0"/>
                <a:ea typeface="Josefin Sans" pitchFamily="2" charset="0"/>
                <a:cs typeface="Arial" panose="020B0604020202020204" pitchFamily="34" charset="0"/>
              </a:rPr>
              <a:t>[F. Viégas et al. 11] </a:t>
            </a:r>
            <a:endParaRPr lang="en-US" sz="2000" dirty="0">
              <a:solidFill>
                <a:schemeClr val="tx1">
                  <a:lumMod val="95000"/>
                  <a:lumOff val="5000"/>
                </a:schemeClr>
              </a:solidFill>
              <a:latin typeface="Arial" panose="020B0604020202020204" pitchFamily="34" charset="0"/>
              <a:ea typeface="Josefin Sans" pitchFamily="2" charset="0"/>
              <a:cs typeface="Arial" panose="020B0604020202020204" pitchFamily="34" charset="0"/>
            </a:endParaRPr>
          </a:p>
        </p:txBody>
      </p:sp>
    </p:spTree>
    <p:extLst>
      <p:ext uri="{BB962C8B-B14F-4D97-AF65-F5344CB8AC3E}">
        <p14:creationId xmlns:p14="http://schemas.microsoft.com/office/powerpoint/2010/main" val="518105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8" y="1040350"/>
            <a:ext cx="3477126" cy="601630"/>
          </a:xfrm>
        </p:spPr>
        <p:txBody>
          <a:bodyPr>
            <a:normAutofit/>
          </a:bodyPr>
          <a:lstStyle/>
          <a:p>
            <a:r>
              <a:rPr lang="en-US" sz="3200" b="1" dirty="0" smtClean="0">
                <a:latin typeface="Josefin Sans" pitchFamily="2" charset="0"/>
                <a:ea typeface="Josefin Sans" pitchFamily="2" charset="0"/>
              </a:rPr>
              <a:t>Agenda-setting</a:t>
            </a:r>
            <a:endParaRPr lang="en-US" sz="3200" b="1" dirty="0">
              <a:latin typeface="Josefin Sans" pitchFamily="2" charset="0"/>
              <a:ea typeface="Josefin Sans" pitchFamily="2" charset="0"/>
            </a:endParaRPr>
          </a:p>
        </p:txBody>
      </p:sp>
      <p:sp>
        <p:nvSpPr>
          <p:cNvPr id="3" name="Content Placeholder 2"/>
          <p:cNvSpPr>
            <a:spLocks noGrp="1"/>
          </p:cNvSpPr>
          <p:nvPr>
            <p:ph idx="1"/>
          </p:nvPr>
        </p:nvSpPr>
        <p:spPr>
          <a:xfrm>
            <a:off x="4162926" y="1040350"/>
            <a:ext cx="7760368" cy="1100638"/>
          </a:xfrm>
        </p:spPr>
        <p:txBody>
          <a:bodyPr>
            <a:noAutofit/>
          </a:bodyPr>
          <a:lstStyle/>
          <a:p>
            <a:pPr marL="0" indent="0">
              <a:buNone/>
            </a:pPr>
            <a:r>
              <a:rPr lang="en-US" dirty="0" smtClean="0">
                <a:latin typeface="+mj-lt"/>
              </a:rPr>
              <a:t>The ability of the news media (e.g. TV and newspaper) to influence the salience of topics on the public agenda.</a:t>
            </a:r>
            <a:endParaRPr lang="en-US" dirty="0">
              <a:latin typeface="+mj-lt"/>
            </a:endParaRPr>
          </a:p>
          <a:p>
            <a:pPr marL="0" indent="0">
              <a:buNone/>
            </a:pPr>
            <a:endParaRPr lang="en-US" dirty="0">
              <a:solidFill>
                <a:schemeClr val="bg1">
                  <a:lumMod val="75000"/>
                </a:schemeClr>
              </a:solidFill>
            </a:endParaRPr>
          </a:p>
        </p:txBody>
      </p:sp>
      <p:sp>
        <p:nvSpPr>
          <p:cNvPr id="4" name="Title 1"/>
          <p:cNvSpPr txBox="1">
            <a:spLocks/>
          </p:cNvSpPr>
          <p:nvPr/>
        </p:nvSpPr>
        <p:spPr>
          <a:xfrm>
            <a:off x="533397" y="2465351"/>
            <a:ext cx="3368750" cy="7602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bg1">
                    <a:lumMod val="85000"/>
                  </a:schemeClr>
                </a:solidFill>
                <a:latin typeface="Josefin Sans" pitchFamily="2" charset="0"/>
                <a:ea typeface="Josefin Sans" pitchFamily="2" charset="0"/>
              </a:rPr>
              <a:t>Topic competition</a:t>
            </a:r>
          </a:p>
        </p:txBody>
      </p:sp>
      <p:sp>
        <p:nvSpPr>
          <p:cNvPr id="5" name="Title 1"/>
          <p:cNvSpPr txBox="1">
            <a:spLocks/>
          </p:cNvSpPr>
          <p:nvPr/>
        </p:nvSpPr>
        <p:spPr>
          <a:xfrm>
            <a:off x="533402" y="4007923"/>
            <a:ext cx="3477126" cy="7602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bg1">
                    <a:lumMod val="85000"/>
                  </a:schemeClr>
                </a:solidFill>
                <a:latin typeface="Josefin Sans" pitchFamily="2" charset="0"/>
                <a:ea typeface="Josefin Sans" pitchFamily="2" charset="0"/>
              </a:rPr>
              <a:t>Two-step information</a:t>
            </a:r>
            <a:r>
              <a:rPr lang="en-US" sz="3200" b="1" dirty="0">
                <a:solidFill>
                  <a:schemeClr val="bg1">
                    <a:lumMod val="85000"/>
                  </a:schemeClr>
                </a:solidFill>
                <a:latin typeface="Josefin Sans" pitchFamily="2" charset="0"/>
                <a:ea typeface="Josefin Sans" pitchFamily="2" charset="0"/>
              </a:rPr>
              <a:t> </a:t>
            </a:r>
            <a:r>
              <a:rPr lang="en-US" sz="3200" b="1" dirty="0" smtClean="0">
                <a:solidFill>
                  <a:schemeClr val="bg1">
                    <a:lumMod val="85000"/>
                  </a:schemeClr>
                </a:solidFill>
                <a:latin typeface="Josefin Sans" pitchFamily="2" charset="0"/>
                <a:ea typeface="Josefin Sans" pitchFamily="2" charset="0"/>
              </a:rPr>
              <a:t>flow</a:t>
            </a:r>
          </a:p>
        </p:txBody>
      </p:sp>
      <p:sp>
        <p:nvSpPr>
          <p:cNvPr id="6" name="Content Placeholder 2"/>
          <p:cNvSpPr txBox="1">
            <a:spLocks/>
          </p:cNvSpPr>
          <p:nvPr/>
        </p:nvSpPr>
        <p:spPr>
          <a:xfrm>
            <a:off x="4162926" y="3823250"/>
            <a:ext cx="7760368" cy="11006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600" dirty="0" smtClean="0">
              <a:solidFill>
                <a:schemeClr val="bg1">
                  <a:lumMod val="75000"/>
                </a:schemeClr>
              </a:solidFill>
              <a:latin typeface="+mj-lt"/>
            </a:endParaRPr>
          </a:p>
        </p:txBody>
      </p:sp>
      <p:sp>
        <p:nvSpPr>
          <p:cNvPr id="8" name="Content Placeholder 2"/>
          <p:cNvSpPr txBox="1">
            <a:spLocks/>
          </p:cNvSpPr>
          <p:nvPr/>
        </p:nvSpPr>
        <p:spPr>
          <a:xfrm>
            <a:off x="4162926" y="2507997"/>
            <a:ext cx="7760368" cy="11006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chemeClr val="bg1">
                    <a:lumMod val="85000"/>
                  </a:schemeClr>
                </a:solidFill>
                <a:latin typeface="+mj-lt"/>
              </a:rPr>
              <a:t>The addition </a:t>
            </a:r>
            <a:r>
              <a:rPr lang="en-US" dirty="0">
                <a:solidFill>
                  <a:schemeClr val="bg1">
                    <a:lumMod val="85000"/>
                  </a:schemeClr>
                </a:solidFill>
                <a:latin typeface="+mj-lt"/>
              </a:rPr>
              <a:t>of any new topic onto the </a:t>
            </a:r>
            <a:r>
              <a:rPr lang="en-US" dirty="0" smtClean="0">
                <a:solidFill>
                  <a:schemeClr val="bg1">
                    <a:lumMod val="85000"/>
                  </a:schemeClr>
                </a:solidFill>
                <a:latin typeface="+mj-lt"/>
              </a:rPr>
              <a:t>public agenda </a:t>
            </a:r>
            <a:r>
              <a:rPr lang="en-US" dirty="0">
                <a:solidFill>
                  <a:schemeClr val="bg1">
                    <a:lumMod val="85000"/>
                  </a:schemeClr>
                </a:solidFill>
                <a:latin typeface="+mj-lt"/>
              </a:rPr>
              <a:t>comes at the cost of other topic(s</a:t>
            </a:r>
            <a:r>
              <a:rPr lang="en-US" dirty="0" smtClean="0">
                <a:solidFill>
                  <a:schemeClr val="bg1">
                    <a:lumMod val="85000"/>
                  </a:schemeClr>
                </a:solidFill>
                <a:latin typeface="+mj-lt"/>
              </a:rPr>
              <a:t>).</a:t>
            </a:r>
          </a:p>
        </p:txBody>
      </p:sp>
      <p:sp>
        <p:nvSpPr>
          <p:cNvPr id="13" name="Title 1"/>
          <p:cNvSpPr txBox="1">
            <a:spLocks/>
          </p:cNvSpPr>
          <p:nvPr/>
        </p:nvSpPr>
        <p:spPr>
          <a:xfrm>
            <a:off x="533400" y="5931932"/>
            <a:ext cx="11389894" cy="6203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chemeClr val="tx1">
                    <a:lumMod val="65000"/>
                    <a:lumOff val="35000"/>
                  </a:schemeClr>
                </a:solidFill>
                <a:latin typeface="Josefin Sans" pitchFamily="2" charset="0"/>
                <a:ea typeface="Josefin Sans" pitchFamily="2" charset="0"/>
              </a:rPr>
              <a:t>INTRO</a:t>
            </a:r>
            <a:r>
              <a:rPr lang="en-US" sz="3600" b="1" dirty="0" smtClean="0">
                <a:solidFill>
                  <a:schemeClr val="bg1">
                    <a:lumMod val="85000"/>
                  </a:schemeClr>
                </a:solidFill>
                <a:latin typeface="Josefin Sans" pitchFamily="2" charset="0"/>
                <a:ea typeface="Josefin Sans" pitchFamily="2" charset="0"/>
              </a:rPr>
              <a:t> / </a:t>
            </a:r>
            <a:r>
              <a:rPr lang="en-US" sz="3600" b="1" dirty="0">
                <a:solidFill>
                  <a:schemeClr val="bg1">
                    <a:lumMod val="85000"/>
                  </a:schemeClr>
                </a:solidFill>
                <a:latin typeface="Josefin Sans" pitchFamily="2" charset="0"/>
                <a:ea typeface="Josefin Sans" pitchFamily="2" charset="0"/>
              </a:rPr>
              <a:t>SYSTEM </a:t>
            </a:r>
            <a:r>
              <a:rPr lang="en-US" sz="3600" b="1" dirty="0" smtClean="0">
                <a:solidFill>
                  <a:schemeClr val="bg1">
                    <a:lumMod val="85000"/>
                  </a:schemeClr>
                </a:solidFill>
                <a:latin typeface="Josefin Sans" pitchFamily="2" charset="0"/>
                <a:ea typeface="Josefin Sans" pitchFamily="2" charset="0"/>
              </a:rPr>
              <a:t>/ MODEL / DESIGN / CASE STUDY  </a:t>
            </a:r>
            <a:endParaRPr lang="en-US" sz="3600" b="1" dirty="0">
              <a:solidFill>
                <a:schemeClr val="bg1">
                  <a:lumMod val="85000"/>
                </a:schemeClr>
              </a:solidFill>
              <a:latin typeface="Josefin Sans" pitchFamily="2" charset="0"/>
              <a:ea typeface="Josefin Sans" pitchFamily="2" charset="0"/>
            </a:endParaRPr>
          </a:p>
        </p:txBody>
      </p:sp>
      <p:sp>
        <p:nvSpPr>
          <p:cNvPr id="14" name="Title 1"/>
          <p:cNvSpPr txBox="1">
            <a:spLocks/>
          </p:cNvSpPr>
          <p:nvPr/>
        </p:nvSpPr>
        <p:spPr>
          <a:xfrm>
            <a:off x="533398" y="1640341"/>
            <a:ext cx="2135373" cy="589982"/>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latin typeface="Josefin Sans" pitchFamily="2" charset="0"/>
                <a:ea typeface="Josefin Sans" pitchFamily="2" charset="0"/>
              </a:rPr>
              <a:t>[M. E. McCombs </a:t>
            </a:r>
            <a:endParaRPr lang="en-US" sz="3200" b="1" dirty="0" smtClean="0">
              <a:latin typeface="Josefin Sans" pitchFamily="2" charset="0"/>
              <a:ea typeface="Josefin Sans" pitchFamily="2" charset="0"/>
            </a:endParaRPr>
          </a:p>
          <a:p>
            <a:r>
              <a:rPr lang="en-US" sz="3200" b="1" dirty="0" smtClean="0">
                <a:latin typeface="Josefin Sans" pitchFamily="2" charset="0"/>
                <a:ea typeface="Josefin Sans" pitchFamily="2" charset="0"/>
              </a:rPr>
              <a:t>and </a:t>
            </a:r>
            <a:r>
              <a:rPr lang="en-US" sz="3200" b="1" dirty="0">
                <a:latin typeface="Josefin Sans" pitchFamily="2" charset="0"/>
                <a:ea typeface="Josefin Sans" pitchFamily="2" charset="0"/>
              </a:rPr>
              <a:t>D. L. </a:t>
            </a:r>
            <a:r>
              <a:rPr lang="en-US" sz="3200" b="1" dirty="0" smtClean="0">
                <a:latin typeface="Josefin Sans" pitchFamily="2" charset="0"/>
                <a:ea typeface="Josefin Sans" pitchFamily="2" charset="0"/>
              </a:rPr>
              <a:t>Shaw 72]</a:t>
            </a:r>
            <a:endParaRPr lang="en-US" sz="3200" b="1" dirty="0">
              <a:latin typeface="Josefin Sans" pitchFamily="2" charset="0"/>
              <a:ea typeface="Josefin Sans" pitchFamily="2" charset="0"/>
            </a:endParaRPr>
          </a:p>
        </p:txBody>
      </p:sp>
      <p:sp>
        <p:nvSpPr>
          <p:cNvPr id="17" name="Title 1"/>
          <p:cNvSpPr txBox="1">
            <a:spLocks/>
          </p:cNvSpPr>
          <p:nvPr/>
        </p:nvSpPr>
        <p:spPr>
          <a:xfrm>
            <a:off x="533395" y="3109468"/>
            <a:ext cx="1231607" cy="4078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smtClean="0">
                <a:solidFill>
                  <a:schemeClr val="bg1">
                    <a:lumMod val="85000"/>
                  </a:schemeClr>
                </a:solidFill>
                <a:latin typeface="Josefin Sans" pitchFamily="2" charset="0"/>
                <a:ea typeface="Josefin Sans" pitchFamily="2" charset="0"/>
              </a:rPr>
              <a:t>[J. Zhu 92]</a:t>
            </a:r>
            <a:endParaRPr lang="en-US" sz="1800" b="1" dirty="0">
              <a:solidFill>
                <a:schemeClr val="bg1">
                  <a:lumMod val="85000"/>
                </a:schemeClr>
              </a:solidFill>
              <a:latin typeface="Josefin Sans" pitchFamily="2" charset="0"/>
              <a:ea typeface="Josefin Sans" pitchFamily="2" charset="0"/>
            </a:endParaRPr>
          </a:p>
        </p:txBody>
      </p:sp>
      <p:sp>
        <p:nvSpPr>
          <p:cNvPr id="18" name="Title 1"/>
          <p:cNvSpPr txBox="1">
            <a:spLocks/>
          </p:cNvSpPr>
          <p:nvPr/>
        </p:nvSpPr>
        <p:spPr>
          <a:xfrm>
            <a:off x="533397" y="4870533"/>
            <a:ext cx="1773869" cy="4368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smtClean="0">
                <a:solidFill>
                  <a:schemeClr val="bg1">
                    <a:lumMod val="85000"/>
                  </a:schemeClr>
                </a:solidFill>
                <a:latin typeface="Josefin Sans" pitchFamily="2" charset="0"/>
                <a:ea typeface="Josefin Sans" pitchFamily="2" charset="0"/>
              </a:rPr>
              <a:t>[S. Wu et.a</a:t>
            </a:r>
            <a:r>
              <a:rPr lang="en-US" sz="1800" b="1" dirty="0">
                <a:solidFill>
                  <a:schemeClr val="bg1">
                    <a:lumMod val="85000"/>
                  </a:schemeClr>
                </a:solidFill>
                <a:latin typeface="Josefin Sans" pitchFamily="2" charset="0"/>
                <a:ea typeface="Josefin Sans" pitchFamily="2" charset="0"/>
              </a:rPr>
              <a:t>l</a:t>
            </a:r>
            <a:r>
              <a:rPr lang="en-US" sz="1800" b="1" dirty="0" smtClean="0">
                <a:solidFill>
                  <a:schemeClr val="bg1">
                    <a:lumMod val="85000"/>
                  </a:schemeClr>
                </a:solidFill>
                <a:latin typeface="Josefin Sans" pitchFamily="2" charset="0"/>
                <a:ea typeface="Josefin Sans" pitchFamily="2" charset="0"/>
              </a:rPr>
              <a:t> 11]</a:t>
            </a:r>
            <a:endParaRPr lang="en-US" sz="1800" b="1" dirty="0">
              <a:solidFill>
                <a:schemeClr val="bg1">
                  <a:lumMod val="85000"/>
                </a:schemeClr>
              </a:solidFill>
              <a:latin typeface="Josefin Sans" pitchFamily="2" charset="0"/>
              <a:ea typeface="Josefin Sans" pitchFamily="2" charset="0"/>
            </a:endParaRPr>
          </a:p>
        </p:txBody>
      </p:sp>
      <p:sp>
        <p:nvSpPr>
          <p:cNvPr id="19" name="Content Placeholder 2"/>
          <p:cNvSpPr txBox="1">
            <a:spLocks/>
          </p:cNvSpPr>
          <p:nvPr/>
        </p:nvSpPr>
        <p:spPr>
          <a:xfrm>
            <a:off x="4162926" y="4007923"/>
            <a:ext cx="4828674" cy="11006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lumMod val="85000"/>
                  </a:schemeClr>
                </a:solidFill>
                <a:latin typeface="+mj-lt"/>
              </a:rPr>
              <a:t>The information reaches the </a:t>
            </a:r>
            <a:r>
              <a:rPr lang="en-US" dirty="0" smtClean="0">
                <a:solidFill>
                  <a:schemeClr val="bg1">
                    <a:lumMod val="85000"/>
                  </a:schemeClr>
                </a:solidFill>
                <a:latin typeface="+mj-lt"/>
              </a:rPr>
              <a:t>masses via </a:t>
            </a:r>
            <a:r>
              <a:rPr lang="en-US" dirty="0">
                <a:solidFill>
                  <a:schemeClr val="bg1">
                    <a:lumMod val="85000"/>
                  </a:schemeClr>
                </a:solidFill>
                <a:latin typeface="+mj-lt"/>
              </a:rPr>
              <a:t>intermediaries</a:t>
            </a:r>
            <a:r>
              <a:rPr lang="en-US" dirty="0" smtClean="0">
                <a:solidFill>
                  <a:schemeClr val="bg1">
                    <a:lumMod val="85000"/>
                  </a:schemeClr>
                </a:solidFill>
                <a:latin typeface="+mj-lt"/>
              </a:rPr>
              <a:t>.</a:t>
            </a:r>
          </a:p>
        </p:txBody>
      </p:sp>
      <p:sp>
        <p:nvSpPr>
          <p:cNvPr id="7" name="Slide Number Placeholder 6"/>
          <p:cNvSpPr>
            <a:spLocks noGrp="1"/>
          </p:cNvSpPr>
          <p:nvPr>
            <p:ph type="sldNum" sz="quarter" idx="12"/>
          </p:nvPr>
        </p:nvSpPr>
        <p:spPr/>
        <p:txBody>
          <a:bodyPr/>
          <a:lstStyle/>
          <a:p>
            <a:fld id="{CBD5DA4C-FF6E-4E05-9BF1-76A164890C4E}" type="slidenum">
              <a:rPr lang="en-US" smtClean="0"/>
              <a:t>4</a:t>
            </a:fld>
            <a:endParaRPr lang="en-US" dirty="0"/>
          </a:p>
        </p:txBody>
      </p:sp>
    </p:spTree>
    <p:extLst>
      <p:ext uri="{BB962C8B-B14F-4D97-AF65-F5344CB8AC3E}">
        <p14:creationId xmlns:p14="http://schemas.microsoft.com/office/powerpoint/2010/main" val="1118217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8" y="1040350"/>
            <a:ext cx="3477126" cy="601630"/>
          </a:xfrm>
        </p:spPr>
        <p:txBody>
          <a:bodyPr>
            <a:normAutofit/>
          </a:bodyPr>
          <a:lstStyle/>
          <a:p>
            <a:r>
              <a:rPr lang="en-US" sz="3200" b="1" dirty="0" smtClean="0">
                <a:solidFill>
                  <a:schemeClr val="bg1">
                    <a:lumMod val="85000"/>
                  </a:schemeClr>
                </a:solidFill>
                <a:latin typeface="Josefin Sans" pitchFamily="2" charset="0"/>
                <a:ea typeface="Josefin Sans" pitchFamily="2" charset="0"/>
              </a:rPr>
              <a:t>Agenda-setting</a:t>
            </a:r>
            <a:endParaRPr lang="en-US" sz="3200" b="1" dirty="0">
              <a:solidFill>
                <a:schemeClr val="bg1">
                  <a:lumMod val="85000"/>
                </a:schemeClr>
              </a:solidFill>
              <a:latin typeface="Josefin Sans" pitchFamily="2" charset="0"/>
              <a:ea typeface="Josefin Sans" pitchFamily="2" charset="0"/>
            </a:endParaRPr>
          </a:p>
        </p:txBody>
      </p:sp>
      <p:sp>
        <p:nvSpPr>
          <p:cNvPr id="3" name="Content Placeholder 2"/>
          <p:cNvSpPr>
            <a:spLocks noGrp="1"/>
          </p:cNvSpPr>
          <p:nvPr>
            <p:ph idx="1"/>
          </p:nvPr>
        </p:nvSpPr>
        <p:spPr>
          <a:xfrm>
            <a:off x="4162926" y="1040350"/>
            <a:ext cx="7760368" cy="1100638"/>
          </a:xfrm>
        </p:spPr>
        <p:txBody>
          <a:bodyPr>
            <a:noAutofit/>
          </a:bodyPr>
          <a:lstStyle/>
          <a:p>
            <a:pPr marL="0" indent="0">
              <a:buNone/>
            </a:pPr>
            <a:r>
              <a:rPr lang="en-US" dirty="0" smtClean="0">
                <a:solidFill>
                  <a:schemeClr val="bg1">
                    <a:lumMod val="85000"/>
                  </a:schemeClr>
                </a:solidFill>
                <a:latin typeface="+mj-lt"/>
              </a:rPr>
              <a:t>The ability of the news media (e.g. TV and newspaper) to influence the salience of topics on the public agenda.</a:t>
            </a:r>
            <a:endParaRPr lang="en-US" dirty="0">
              <a:solidFill>
                <a:schemeClr val="bg1">
                  <a:lumMod val="85000"/>
                </a:schemeClr>
              </a:solidFill>
              <a:latin typeface="+mj-lt"/>
            </a:endParaRPr>
          </a:p>
          <a:p>
            <a:pPr marL="0" indent="0">
              <a:buNone/>
            </a:pPr>
            <a:endParaRPr lang="en-US" sz="2000" dirty="0">
              <a:solidFill>
                <a:schemeClr val="bg1">
                  <a:lumMod val="85000"/>
                </a:schemeClr>
              </a:solidFill>
            </a:endParaRPr>
          </a:p>
        </p:txBody>
      </p:sp>
      <p:sp>
        <p:nvSpPr>
          <p:cNvPr id="4" name="Title 1"/>
          <p:cNvSpPr txBox="1">
            <a:spLocks/>
          </p:cNvSpPr>
          <p:nvPr/>
        </p:nvSpPr>
        <p:spPr>
          <a:xfrm>
            <a:off x="533397" y="2465351"/>
            <a:ext cx="3368750" cy="7602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latin typeface="Josefin Sans" pitchFamily="2" charset="0"/>
                <a:ea typeface="Josefin Sans" pitchFamily="2" charset="0"/>
              </a:rPr>
              <a:t>Topic competition</a:t>
            </a:r>
          </a:p>
        </p:txBody>
      </p:sp>
      <p:sp>
        <p:nvSpPr>
          <p:cNvPr id="5" name="Title 1"/>
          <p:cNvSpPr txBox="1">
            <a:spLocks/>
          </p:cNvSpPr>
          <p:nvPr/>
        </p:nvSpPr>
        <p:spPr>
          <a:xfrm>
            <a:off x="533402" y="4007923"/>
            <a:ext cx="3477126" cy="7602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bg1">
                    <a:lumMod val="85000"/>
                  </a:schemeClr>
                </a:solidFill>
                <a:latin typeface="Josefin Sans" pitchFamily="2" charset="0"/>
                <a:ea typeface="Josefin Sans" pitchFamily="2" charset="0"/>
              </a:rPr>
              <a:t>Two-step information</a:t>
            </a:r>
            <a:r>
              <a:rPr lang="en-US" sz="3200" b="1" dirty="0">
                <a:solidFill>
                  <a:schemeClr val="bg1">
                    <a:lumMod val="85000"/>
                  </a:schemeClr>
                </a:solidFill>
                <a:latin typeface="Josefin Sans" pitchFamily="2" charset="0"/>
                <a:ea typeface="Josefin Sans" pitchFamily="2" charset="0"/>
              </a:rPr>
              <a:t> </a:t>
            </a:r>
            <a:r>
              <a:rPr lang="en-US" sz="3200" b="1" dirty="0" smtClean="0">
                <a:solidFill>
                  <a:schemeClr val="bg1">
                    <a:lumMod val="85000"/>
                  </a:schemeClr>
                </a:solidFill>
                <a:latin typeface="Josefin Sans" pitchFamily="2" charset="0"/>
                <a:ea typeface="Josefin Sans" pitchFamily="2" charset="0"/>
              </a:rPr>
              <a:t>flow</a:t>
            </a:r>
          </a:p>
        </p:txBody>
      </p:sp>
      <p:sp>
        <p:nvSpPr>
          <p:cNvPr id="6" name="Content Placeholder 2"/>
          <p:cNvSpPr txBox="1">
            <a:spLocks/>
          </p:cNvSpPr>
          <p:nvPr/>
        </p:nvSpPr>
        <p:spPr>
          <a:xfrm>
            <a:off x="4162926" y="3823250"/>
            <a:ext cx="7760368" cy="11006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600" dirty="0" smtClean="0">
              <a:solidFill>
                <a:schemeClr val="bg1">
                  <a:lumMod val="75000"/>
                </a:schemeClr>
              </a:solidFill>
              <a:latin typeface="+mj-lt"/>
            </a:endParaRPr>
          </a:p>
        </p:txBody>
      </p:sp>
      <p:sp>
        <p:nvSpPr>
          <p:cNvPr id="8" name="Content Placeholder 2"/>
          <p:cNvSpPr txBox="1">
            <a:spLocks/>
          </p:cNvSpPr>
          <p:nvPr/>
        </p:nvSpPr>
        <p:spPr>
          <a:xfrm>
            <a:off x="4162926" y="2507997"/>
            <a:ext cx="7760368" cy="11006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latin typeface="+mj-lt"/>
              </a:rPr>
              <a:t>The addition </a:t>
            </a:r>
            <a:r>
              <a:rPr lang="en-US" dirty="0">
                <a:latin typeface="+mj-lt"/>
              </a:rPr>
              <a:t>of any new topic onto the </a:t>
            </a:r>
            <a:r>
              <a:rPr lang="en-US" dirty="0" smtClean="0">
                <a:latin typeface="+mj-lt"/>
              </a:rPr>
              <a:t>public agenda </a:t>
            </a:r>
            <a:r>
              <a:rPr lang="en-US" dirty="0">
                <a:latin typeface="+mj-lt"/>
              </a:rPr>
              <a:t>comes at the cost of other topic(s</a:t>
            </a:r>
            <a:r>
              <a:rPr lang="en-US" dirty="0" smtClean="0">
                <a:latin typeface="+mj-lt"/>
              </a:rPr>
              <a:t>).</a:t>
            </a:r>
          </a:p>
        </p:txBody>
      </p:sp>
      <p:sp>
        <p:nvSpPr>
          <p:cNvPr id="13" name="Title 1"/>
          <p:cNvSpPr txBox="1">
            <a:spLocks/>
          </p:cNvSpPr>
          <p:nvPr/>
        </p:nvSpPr>
        <p:spPr>
          <a:xfrm>
            <a:off x="533400" y="5931932"/>
            <a:ext cx="11389894" cy="6203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chemeClr val="tx1">
                    <a:lumMod val="65000"/>
                    <a:lumOff val="35000"/>
                  </a:schemeClr>
                </a:solidFill>
                <a:latin typeface="Josefin Sans" pitchFamily="2" charset="0"/>
                <a:ea typeface="Josefin Sans" pitchFamily="2" charset="0"/>
              </a:rPr>
              <a:t>INTRO</a:t>
            </a:r>
            <a:r>
              <a:rPr lang="en-US" sz="3600" b="1" dirty="0" smtClean="0">
                <a:solidFill>
                  <a:schemeClr val="bg1">
                    <a:lumMod val="85000"/>
                  </a:schemeClr>
                </a:solidFill>
                <a:latin typeface="Josefin Sans" pitchFamily="2" charset="0"/>
                <a:ea typeface="Josefin Sans" pitchFamily="2" charset="0"/>
              </a:rPr>
              <a:t> / </a:t>
            </a:r>
            <a:r>
              <a:rPr lang="en-US" sz="3600" b="1" dirty="0">
                <a:solidFill>
                  <a:schemeClr val="bg1">
                    <a:lumMod val="85000"/>
                  </a:schemeClr>
                </a:solidFill>
                <a:latin typeface="Josefin Sans" pitchFamily="2" charset="0"/>
                <a:ea typeface="Josefin Sans" pitchFamily="2" charset="0"/>
              </a:rPr>
              <a:t>SYSTEM </a:t>
            </a:r>
            <a:r>
              <a:rPr lang="en-US" sz="3600" b="1" dirty="0" smtClean="0">
                <a:solidFill>
                  <a:schemeClr val="bg1">
                    <a:lumMod val="85000"/>
                  </a:schemeClr>
                </a:solidFill>
                <a:latin typeface="Josefin Sans" pitchFamily="2" charset="0"/>
                <a:ea typeface="Josefin Sans" pitchFamily="2" charset="0"/>
              </a:rPr>
              <a:t>/ MODEL / DESIGN / CASE STUDY  </a:t>
            </a:r>
            <a:endParaRPr lang="en-US" sz="3600" b="1" dirty="0">
              <a:solidFill>
                <a:schemeClr val="bg1">
                  <a:lumMod val="85000"/>
                </a:schemeClr>
              </a:solidFill>
              <a:latin typeface="Josefin Sans" pitchFamily="2" charset="0"/>
              <a:ea typeface="Josefin Sans" pitchFamily="2" charset="0"/>
            </a:endParaRPr>
          </a:p>
        </p:txBody>
      </p:sp>
      <p:sp>
        <p:nvSpPr>
          <p:cNvPr id="14" name="Title 1"/>
          <p:cNvSpPr txBox="1">
            <a:spLocks/>
          </p:cNvSpPr>
          <p:nvPr/>
        </p:nvSpPr>
        <p:spPr>
          <a:xfrm>
            <a:off x="533398" y="1640341"/>
            <a:ext cx="2135373" cy="589982"/>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lumMod val="85000"/>
                  </a:schemeClr>
                </a:solidFill>
                <a:latin typeface="Josefin Sans" pitchFamily="2" charset="0"/>
                <a:ea typeface="Josefin Sans" pitchFamily="2" charset="0"/>
              </a:rPr>
              <a:t>[M. E. McCombs </a:t>
            </a:r>
            <a:endParaRPr lang="en-US" sz="3200" b="1" dirty="0" smtClean="0">
              <a:solidFill>
                <a:schemeClr val="bg1">
                  <a:lumMod val="85000"/>
                </a:schemeClr>
              </a:solidFill>
              <a:latin typeface="Josefin Sans" pitchFamily="2" charset="0"/>
              <a:ea typeface="Josefin Sans" pitchFamily="2" charset="0"/>
            </a:endParaRPr>
          </a:p>
          <a:p>
            <a:r>
              <a:rPr lang="en-US" sz="3200" b="1" dirty="0" smtClean="0">
                <a:solidFill>
                  <a:schemeClr val="bg1">
                    <a:lumMod val="85000"/>
                  </a:schemeClr>
                </a:solidFill>
                <a:latin typeface="Josefin Sans" pitchFamily="2" charset="0"/>
                <a:ea typeface="Josefin Sans" pitchFamily="2" charset="0"/>
              </a:rPr>
              <a:t>and </a:t>
            </a:r>
            <a:r>
              <a:rPr lang="en-US" sz="3200" b="1" dirty="0">
                <a:solidFill>
                  <a:schemeClr val="bg1">
                    <a:lumMod val="85000"/>
                  </a:schemeClr>
                </a:solidFill>
                <a:latin typeface="Josefin Sans" pitchFamily="2" charset="0"/>
                <a:ea typeface="Josefin Sans" pitchFamily="2" charset="0"/>
              </a:rPr>
              <a:t>D. L. </a:t>
            </a:r>
            <a:r>
              <a:rPr lang="en-US" sz="3200" b="1" dirty="0" smtClean="0">
                <a:solidFill>
                  <a:schemeClr val="bg1">
                    <a:lumMod val="85000"/>
                  </a:schemeClr>
                </a:solidFill>
                <a:latin typeface="Josefin Sans" pitchFamily="2" charset="0"/>
                <a:ea typeface="Josefin Sans" pitchFamily="2" charset="0"/>
              </a:rPr>
              <a:t>Shaw 72]</a:t>
            </a:r>
            <a:endParaRPr lang="en-US" sz="3200" b="1" dirty="0">
              <a:solidFill>
                <a:schemeClr val="bg1">
                  <a:lumMod val="85000"/>
                </a:schemeClr>
              </a:solidFill>
              <a:latin typeface="Josefin Sans" pitchFamily="2" charset="0"/>
              <a:ea typeface="Josefin Sans" pitchFamily="2" charset="0"/>
            </a:endParaRPr>
          </a:p>
        </p:txBody>
      </p:sp>
      <p:sp>
        <p:nvSpPr>
          <p:cNvPr id="17" name="Title 1"/>
          <p:cNvSpPr txBox="1">
            <a:spLocks/>
          </p:cNvSpPr>
          <p:nvPr/>
        </p:nvSpPr>
        <p:spPr>
          <a:xfrm>
            <a:off x="533395" y="3109468"/>
            <a:ext cx="1231607" cy="4078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smtClean="0">
                <a:latin typeface="Josefin Sans" pitchFamily="2" charset="0"/>
                <a:ea typeface="Josefin Sans" pitchFamily="2" charset="0"/>
              </a:rPr>
              <a:t>[J. Zhu 92]</a:t>
            </a:r>
            <a:endParaRPr lang="en-US" sz="1800" b="1" dirty="0">
              <a:latin typeface="Josefin Sans" pitchFamily="2" charset="0"/>
              <a:ea typeface="Josefin Sans" pitchFamily="2" charset="0"/>
            </a:endParaRPr>
          </a:p>
        </p:txBody>
      </p:sp>
      <p:sp>
        <p:nvSpPr>
          <p:cNvPr id="18" name="Title 1"/>
          <p:cNvSpPr txBox="1">
            <a:spLocks/>
          </p:cNvSpPr>
          <p:nvPr/>
        </p:nvSpPr>
        <p:spPr>
          <a:xfrm>
            <a:off x="533397" y="4870533"/>
            <a:ext cx="1773869" cy="4368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smtClean="0">
                <a:solidFill>
                  <a:schemeClr val="bg1">
                    <a:lumMod val="85000"/>
                  </a:schemeClr>
                </a:solidFill>
                <a:latin typeface="Josefin Sans" pitchFamily="2" charset="0"/>
                <a:ea typeface="Josefin Sans" pitchFamily="2" charset="0"/>
              </a:rPr>
              <a:t>[S. Wu et.a</a:t>
            </a:r>
            <a:r>
              <a:rPr lang="en-US" sz="1800" b="1" dirty="0">
                <a:solidFill>
                  <a:schemeClr val="bg1">
                    <a:lumMod val="85000"/>
                  </a:schemeClr>
                </a:solidFill>
                <a:latin typeface="Josefin Sans" pitchFamily="2" charset="0"/>
                <a:ea typeface="Josefin Sans" pitchFamily="2" charset="0"/>
              </a:rPr>
              <a:t>l</a:t>
            </a:r>
            <a:r>
              <a:rPr lang="en-US" sz="1800" b="1" dirty="0" smtClean="0">
                <a:solidFill>
                  <a:schemeClr val="bg1">
                    <a:lumMod val="85000"/>
                  </a:schemeClr>
                </a:solidFill>
                <a:latin typeface="Josefin Sans" pitchFamily="2" charset="0"/>
                <a:ea typeface="Josefin Sans" pitchFamily="2" charset="0"/>
              </a:rPr>
              <a:t> 11]</a:t>
            </a:r>
            <a:endParaRPr lang="en-US" sz="1800" b="1" dirty="0">
              <a:solidFill>
                <a:schemeClr val="bg1">
                  <a:lumMod val="85000"/>
                </a:schemeClr>
              </a:solidFill>
              <a:latin typeface="Josefin Sans" pitchFamily="2" charset="0"/>
              <a:ea typeface="Josefin Sans" pitchFamily="2" charset="0"/>
            </a:endParaRPr>
          </a:p>
        </p:txBody>
      </p:sp>
      <p:sp>
        <p:nvSpPr>
          <p:cNvPr id="19" name="Content Placeholder 2"/>
          <p:cNvSpPr txBox="1">
            <a:spLocks/>
          </p:cNvSpPr>
          <p:nvPr/>
        </p:nvSpPr>
        <p:spPr>
          <a:xfrm>
            <a:off x="4162926" y="4007923"/>
            <a:ext cx="5019174" cy="11006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solidFill>
                  <a:schemeClr val="bg1">
                    <a:lumMod val="85000"/>
                  </a:schemeClr>
                </a:solidFill>
                <a:latin typeface="+mj-lt"/>
              </a:rPr>
              <a:t>The information reaches the </a:t>
            </a:r>
            <a:r>
              <a:rPr lang="en-US" dirty="0" smtClean="0">
                <a:solidFill>
                  <a:schemeClr val="bg1">
                    <a:lumMod val="85000"/>
                  </a:schemeClr>
                </a:solidFill>
                <a:latin typeface="+mj-lt"/>
              </a:rPr>
              <a:t>masses via </a:t>
            </a:r>
            <a:r>
              <a:rPr lang="en-US" dirty="0">
                <a:solidFill>
                  <a:schemeClr val="bg1">
                    <a:lumMod val="85000"/>
                  </a:schemeClr>
                </a:solidFill>
                <a:latin typeface="+mj-lt"/>
              </a:rPr>
              <a:t>intermediaries</a:t>
            </a:r>
            <a:r>
              <a:rPr lang="en-US" dirty="0" smtClean="0">
                <a:solidFill>
                  <a:schemeClr val="bg1">
                    <a:lumMod val="85000"/>
                  </a:schemeClr>
                </a:solidFill>
                <a:latin typeface="+mj-lt"/>
              </a:rPr>
              <a:t>.</a:t>
            </a:r>
          </a:p>
        </p:txBody>
      </p:sp>
      <p:sp>
        <p:nvSpPr>
          <p:cNvPr id="7" name="Slide Number Placeholder 6"/>
          <p:cNvSpPr>
            <a:spLocks noGrp="1"/>
          </p:cNvSpPr>
          <p:nvPr>
            <p:ph type="sldNum" sz="quarter" idx="12"/>
          </p:nvPr>
        </p:nvSpPr>
        <p:spPr/>
        <p:txBody>
          <a:bodyPr/>
          <a:lstStyle/>
          <a:p>
            <a:fld id="{CBD5DA4C-FF6E-4E05-9BF1-76A164890C4E}" type="slidenum">
              <a:rPr lang="en-US" smtClean="0"/>
              <a:t>5</a:t>
            </a:fld>
            <a:endParaRPr lang="en-US" dirty="0"/>
          </a:p>
        </p:txBody>
      </p:sp>
    </p:spTree>
    <p:extLst>
      <p:ext uri="{BB962C8B-B14F-4D97-AF65-F5344CB8AC3E}">
        <p14:creationId xmlns:p14="http://schemas.microsoft.com/office/powerpoint/2010/main" val="71239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398" y="1040350"/>
            <a:ext cx="3477126" cy="601630"/>
          </a:xfrm>
        </p:spPr>
        <p:txBody>
          <a:bodyPr>
            <a:normAutofit/>
          </a:bodyPr>
          <a:lstStyle/>
          <a:p>
            <a:r>
              <a:rPr lang="en-US" sz="3200" b="1" dirty="0" smtClean="0">
                <a:solidFill>
                  <a:schemeClr val="bg1">
                    <a:lumMod val="85000"/>
                  </a:schemeClr>
                </a:solidFill>
                <a:latin typeface="Josefin Sans" pitchFamily="2" charset="0"/>
                <a:ea typeface="Josefin Sans" pitchFamily="2" charset="0"/>
              </a:rPr>
              <a:t>Agenda-setting</a:t>
            </a:r>
            <a:endParaRPr lang="en-US" sz="3200" b="1" dirty="0">
              <a:solidFill>
                <a:schemeClr val="bg1">
                  <a:lumMod val="85000"/>
                </a:schemeClr>
              </a:solidFill>
              <a:latin typeface="Josefin Sans" pitchFamily="2" charset="0"/>
              <a:ea typeface="Josefin Sans" pitchFamily="2" charset="0"/>
            </a:endParaRPr>
          </a:p>
        </p:txBody>
      </p:sp>
      <p:sp>
        <p:nvSpPr>
          <p:cNvPr id="3" name="Content Placeholder 2"/>
          <p:cNvSpPr>
            <a:spLocks noGrp="1"/>
          </p:cNvSpPr>
          <p:nvPr>
            <p:ph idx="1"/>
          </p:nvPr>
        </p:nvSpPr>
        <p:spPr>
          <a:xfrm>
            <a:off x="4162926" y="1040350"/>
            <a:ext cx="7760368" cy="1100638"/>
          </a:xfrm>
        </p:spPr>
        <p:txBody>
          <a:bodyPr>
            <a:noAutofit/>
          </a:bodyPr>
          <a:lstStyle/>
          <a:p>
            <a:pPr marL="0" indent="0">
              <a:buNone/>
            </a:pPr>
            <a:r>
              <a:rPr lang="en-US" dirty="0" smtClean="0">
                <a:solidFill>
                  <a:schemeClr val="bg1">
                    <a:lumMod val="85000"/>
                  </a:schemeClr>
                </a:solidFill>
                <a:latin typeface="+mj-lt"/>
              </a:rPr>
              <a:t>The ability of the news media (e.g. TV and newspaper) to influence the salience of topics on the public agenda.</a:t>
            </a:r>
            <a:endParaRPr lang="en-US" dirty="0">
              <a:solidFill>
                <a:schemeClr val="bg1">
                  <a:lumMod val="85000"/>
                </a:schemeClr>
              </a:solidFill>
              <a:latin typeface="+mj-lt"/>
            </a:endParaRPr>
          </a:p>
          <a:p>
            <a:pPr marL="0" indent="0">
              <a:buNone/>
            </a:pPr>
            <a:endParaRPr lang="en-US" dirty="0">
              <a:solidFill>
                <a:schemeClr val="bg1">
                  <a:lumMod val="85000"/>
                </a:schemeClr>
              </a:solidFill>
            </a:endParaRPr>
          </a:p>
        </p:txBody>
      </p:sp>
      <p:sp>
        <p:nvSpPr>
          <p:cNvPr id="4" name="Title 1"/>
          <p:cNvSpPr txBox="1">
            <a:spLocks/>
          </p:cNvSpPr>
          <p:nvPr/>
        </p:nvSpPr>
        <p:spPr>
          <a:xfrm>
            <a:off x="533397" y="2465351"/>
            <a:ext cx="3368750" cy="7602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solidFill>
                  <a:schemeClr val="bg1">
                    <a:lumMod val="85000"/>
                  </a:schemeClr>
                </a:solidFill>
                <a:latin typeface="Josefin Sans" pitchFamily="2" charset="0"/>
                <a:ea typeface="Josefin Sans" pitchFamily="2" charset="0"/>
              </a:rPr>
              <a:t>Topic competition</a:t>
            </a:r>
          </a:p>
        </p:txBody>
      </p:sp>
      <p:sp>
        <p:nvSpPr>
          <p:cNvPr id="5" name="Title 1"/>
          <p:cNvSpPr txBox="1">
            <a:spLocks/>
          </p:cNvSpPr>
          <p:nvPr/>
        </p:nvSpPr>
        <p:spPr>
          <a:xfrm>
            <a:off x="533402" y="4007923"/>
            <a:ext cx="3477126" cy="76024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smtClean="0">
                <a:latin typeface="Josefin Sans" pitchFamily="2" charset="0"/>
                <a:ea typeface="Josefin Sans" pitchFamily="2" charset="0"/>
              </a:rPr>
              <a:t>Two-step information</a:t>
            </a:r>
            <a:r>
              <a:rPr lang="en-US" sz="3200" b="1" dirty="0">
                <a:latin typeface="Josefin Sans" pitchFamily="2" charset="0"/>
                <a:ea typeface="Josefin Sans" pitchFamily="2" charset="0"/>
              </a:rPr>
              <a:t> </a:t>
            </a:r>
            <a:r>
              <a:rPr lang="en-US" sz="3200" b="1" dirty="0" smtClean="0">
                <a:latin typeface="Josefin Sans" pitchFamily="2" charset="0"/>
                <a:ea typeface="Josefin Sans" pitchFamily="2" charset="0"/>
              </a:rPr>
              <a:t>flow</a:t>
            </a:r>
          </a:p>
        </p:txBody>
      </p:sp>
      <p:sp>
        <p:nvSpPr>
          <p:cNvPr id="6" name="Content Placeholder 2"/>
          <p:cNvSpPr txBox="1">
            <a:spLocks/>
          </p:cNvSpPr>
          <p:nvPr/>
        </p:nvSpPr>
        <p:spPr>
          <a:xfrm>
            <a:off x="4162926" y="3823250"/>
            <a:ext cx="7760368" cy="11006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sz="3600" dirty="0" smtClean="0">
              <a:solidFill>
                <a:schemeClr val="bg1">
                  <a:lumMod val="75000"/>
                </a:schemeClr>
              </a:solidFill>
              <a:latin typeface="+mj-lt"/>
            </a:endParaRPr>
          </a:p>
        </p:txBody>
      </p:sp>
      <p:sp>
        <p:nvSpPr>
          <p:cNvPr id="8" name="Content Placeholder 2"/>
          <p:cNvSpPr txBox="1">
            <a:spLocks/>
          </p:cNvSpPr>
          <p:nvPr/>
        </p:nvSpPr>
        <p:spPr>
          <a:xfrm>
            <a:off x="4162926" y="2507997"/>
            <a:ext cx="7760368" cy="11006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smtClean="0">
                <a:solidFill>
                  <a:schemeClr val="bg1">
                    <a:lumMod val="85000"/>
                  </a:schemeClr>
                </a:solidFill>
                <a:latin typeface="+mj-lt"/>
              </a:rPr>
              <a:t>The addition </a:t>
            </a:r>
            <a:r>
              <a:rPr lang="en-US" dirty="0">
                <a:solidFill>
                  <a:schemeClr val="bg1">
                    <a:lumMod val="85000"/>
                  </a:schemeClr>
                </a:solidFill>
                <a:latin typeface="+mj-lt"/>
              </a:rPr>
              <a:t>of any new topic onto the </a:t>
            </a:r>
            <a:r>
              <a:rPr lang="en-US" dirty="0" smtClean="0">
                <a:solidFill>
                  <a:schemeClr val="bg1">
                    <a:lumMod val="85000"/>
                  </a:schemeClr>
                </a:solidFill>
                <a:latin typeface="+mj-lt"/>
              </a:rPr>
              <a:t>public agenda </a:t>
            </a:r>
            <a:r>
              <a:rPr lang="en-US" dirty="0">
                <a:solidFill>
                  <a:schemeClr val="bg1">
                    <a:lumMod val="85000"/>
                  </a:schemeClr>
                </a:solidFill>
                <a:latin typeface="+mj-lt"/>
              </a:rPr>
              <a:t>comes at the cost of other topic(s</a:t>
            </a:r>
            <a:r>
              <a:rPr lang="en-US" dirty="0" smtClean="0">
                <a:solidFill>
                  <a:schemeClr val="bg1">
                    <a:lumMod val="85000"/>
                  </a:schemeClr>
                </a:solidFill>
                <a:latin typeface="+mj-lt"/>
              </a:rPr>
              <a:t>).</a:t>
            </a:r>
          </a:p>
        </p:txBody>
      </p:sp>
      <p:sp>
        <p:nvSpPr>
          <p:cNvPr id="13" name="Title 1"/>
          <p:cNvSpPr txBox="1">
            <a:spLocks/>
          </p:cNvSpPr>
          <p:nvPr/>
        </p:nvSpPr>
        <p:spPr>
          <a:xfrm>
            <a:off x="533400" y="5931932"/>
            <a:ext cx="11389894" cy="6203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smtClean="0">
                <a:solidFill>
                  <a:schemeClr val="tx1">
                    <a:lumMod val="65000"/>
                    <a:lumOff val="35000"/>
                  </a:schemeClr>
                </a:solidFill>
                <a:latin typeface="Josefin Sans" pitchFamily="2" charset="0"/>
                <a:ea typeface="Josefin Sans" pitchFamily="2" charset="0"/>
              </a:rPr>
              <a:t>INTRO</a:t>
            </a:r>
            <a:r>
              <a:rPr lang="en-US" sz="3600" b="1" dirty="0" smtClean="0">
                <a:solidFill>
                  <a:schemeClr val="bg1">
                    <a:lumMod val="85000"/>
                  </a:schemeClr>
                </a:solidFill>
                <a:latin typeface="Josefin Sans" pitchFamily="2" charset="0"/>
                <a:ea typeface="Josefin Sans" pitchFamily="2" charset="0"/>
              </a:rPr>
              <a:t> / </a:t>
            </a:r>
            <a:r>
              <a:rPr lang="en-US" sz="3600" b="1" dirty="0">
                <a:solidFill>
                  <a:schemeClr val="bg1">
                    <a:lumMod val="85000"/>
                  </a:schemeClr>
                </a:solidFill>
                <a:latin typeface="Josefin Sans" pitchFamily="2" charset="0"/>
                <a:ea typeface="Josefin Sans" pitchFamily="2" charset="0"/>
              </a:rPr>
              <a:t>SYSTEM </a:t>
            </a:r>
            <a:r>
              <a:rPr lang="en-US" sz="3600" b="1" dirty="0" smtClean="0">
                <a:solidFill>
                  <a:schemeClr val="bg1">
                    <a:lumMod val="85000"/>
                  </a:schemeClr>
                </a:solidFill>
                <a:latin typeface="Josefin Sans" pitchFamily="2" charset="0"/>
                <a:ea typeface="Josefin Sans" pitchFamily="2" charset="0"/>
              </a:rPr>
              <a:t>/ MODEL / DESIGN / CASE STUDY  </a:t>
            </a:r>
            <a:endParaRPr lang="en-US" sz="3600" b="1" dirty="0">
              <a:solidFill>
                <a:schemeClr val="bg1">
                  <a:lumMod val="85000"/>
                </a:schemeClr>
              </a:solidFill>
              <a:latin typeface="Josefin Sans" pitchFamily="2" charset="0"/>
              <a:ea typeface="Josefin Sans" pitchFamily="2" charset="0"/>
            </a:endParaRPr>
          </a:p>
        </p:txBody>
      </p:sp>
      <p:sp>
        <p:nvSpPr>
          <p:cNvPr id="14" name="Title 1"/>
          <p:cNvSpPr txBox="1">
            <a:spLocks/>
          </p:cNvSpPr>
          <p:nvPr/>
        </p:nvSpPr>
        <p:spPr>
          <a:xfrm>
            <a:off x="533398" y="1640341"/>
            <a:ext cx="2135373" cy="589982"/>
          </a:xfrm>
          <a:prstGeom prst="rect">
            <a:avLst/>
          </a:prstGeom>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dirty="0">
                <a:solidFill>
                  <a:schemeClr val="bg1">
                    <a:lumMod val="85000"/>
                  </a:schemeClr>
                </a:solidFill>
                <a:latin typeface="Josefin Sans" pitchFamily="2" charset="0"/>
                <a:ea typeface="Josefin Sans" pitchFamily="2" charset="0"/>
              </a:rPr>
              <a:t>[M. E. McCombs </a:t>
            </a:r>
            <a:endParaRPr lang="en-US" sz="3200" b="1" dirty="0" smtClean="0">
              <a:solidFill>
                <a:schemeClr val="bg1">
                  <a:lumMod val="85000"/>
                </a:schemeClr>
              </a:solidFill>
              <a:latin typeface="Josefin Sans" pitchFamily="2" charset="0"/>
              <a:ea typeface="Josefin Sans" pitchFamily="2" charset="0"/>
            </a:endParaRPr>
          </a:p>
          <a:p>
            <a:r>
              <a:rPr lang="en-US" sz="3200" b="1" dirty="0" smtClean="0">
                <a:solidFill>
                  <a:schemeClr val="bg1">
                    <a:lumMod val="85000"/>
                  </a:schemeClr>
                </a:solidFill>
                <a:latin typeface="Josefin Sans" pitchFamily="2" charset="0"/>
                <a:ea typeface="Josefin Sans" pitchFamily="2" charset="0"/>
              </a:rPr>
              <a:t>and </a:t>
            </a:r>
            <a:r>
              <a:rPr lang="en-US" sz="3200" b="1" dirty="0">
                <a:solidFill>
                  <a:schemeClr val="bg1">
                    <a:lumMod val="85000"/>
                  </a:schemeClr>
                </a:solidFill>
                <a:latin typeface="Josefin Sans" pitchFamily="2" charset="0"/>
                <a:ea typeface="Josefin Sans" pitchFamily="2" charset="0"/>
              </a:rPr>
              <a:t>D. L. </a:t>
            </a:r>
            <a:r>
              <a:rPr lang="en-US" sz="3200" b="1" dirty="0" smtClean="0">
                <a:solidFill>
                  <a:schemeClr val="bg1">
                    <a:lumMod val="85000"/>
                  </a:schemeClr>
                </a:solidFill>
                <a:latin typeface="Josefin Sans" pitchFamily="2" charset="0"/>
                <a:ea typeface="Josefin Sans" pitchFamily="2" charset="0"/>
              </a:rPr>
              <a:t>Shaw 72]</a:t>
            </a:r>
            <a:endParaRPr lang="en-US" sz="3200" b="1" dirty="0">
              <a:solidFill>
                <a:schemeClr val="bg1">
                  <a:lumMod val="85000"/>
                </a:schemeClr>
              </a:solidFill>
              <a:latin typeface="Josefin Sans" pitchFamily="2" charset="0"/>
              <a:ea typeface="Josefin Sans" pitchFamily="2" charset="0"/>
            </a:endParaRPr>
          </a:p>
        </p:txBody>
      </p:sp>
      <p:sp>
        <p:nvSpPr>
          <p:cNvPr id="17" name="Title 1"/>
          <p:cNvSpPr txBox="1">
            <a:spLocks/>
          </p:cNvSpPr>
          <p:nvPr/>
        </p:nvSpPr>
        <p:spPr>
          <a:xfrm>
            <a:off x="533395" y="3109468"/>
            <a:ext cx="1231607" cy="40789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smtClean="0">
                <a:solidFill>
                  <a:schemeClr val="bg1">
                    <a:lumMod val="85000"/>
                  </a:schemeClr>
                </a:solidFill>
                <a:latin typeface="Josefin Sans" pitchFamily="2" charset="0"/>
                <a:ea typeface="Josefin Sans" pitchFamily="2" charset="0"/>
              </a:rPr>
              <a:t>[J. Zhu 92]</a:t>
            </a:r>
            <a:endParaRPr lang="en-US" sz="1800" b="1" dirty="0">
              <a:solidFill>
                <a:schemeClr val="bg1">
                  <a:lumMod val="85000"/>
                </a:schemeClr>
              </a:solidFill>
              <a:latin typeface="Josefin Sans" pitchFamily="2" charset="0"/>
              <a:ea typeface="Josefin Sans" pitchFamily="2" charset="0"/>
            </a:endParaRPr>
          </a:p>
        </p:txBody>
      </p:sp>
      <p:sp>
        <p:nvSpPr>
          <p:cNvPr id="18" name="Title 1"/>
          <p:cNvSpPr txBox="1">
            <a:spLocks/>
          </p:cNvSpPr>
          <p:nvPr/>
        </p:nvSpPr>
        <p:spPr>
          <a:xfrm>
            <a:off x="533397" y="4870533"/>
            <a:ext cx="1773869" cy="43685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1800" b="1" dirty="0" smtClean="0">
                <a:latin typeface="Josefin Sans" pitchFamily="2" charset="0"/>
                <a:ea typeface="Josefin Sans" pitchFamily="2" charset="0"/>
              </a:rPr>
              <a:t>[S. Wu et al. 11]</a:t>
            </a:r>
            <a:endParaRPr lang="en-US" sz="1800" b="1" dirty="0">
              <a:latin typeface="Josefin Sans" pitchFamily="2" charset="0"/>
              <a:ea typeface="Josefin Sans" pitchFamily="2" charset="0"/>
            </a:endParaRPr>
          </a:p>
        </p:txBody>
      </p:sp>
      <p:sp>
        <p:nvSpPr>
          <p:cNvPr id="19" name="Content Placeholder 2"/>
          <p:cNvSpPr txBox="1">
            <a:spLocks/>
          </p:cNvSpPr>
          <p:nvPr/>
        </p:nvSpPr>
        <p:spPr>
          <a:xfrm>
            <a:off x="4162926" y="4007923"/>
            <a:ext cx="4892174" cy="11006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mj-lt"/>
              </a:rPr>
              <a:t>The information reaches the </a:t>
            </a:r>
            <a:r>
              <a:rPr lang="en-US" dirty="0" smtClean="0">
                <a:latin typeface="+mj-lt"/>
              </a:rPr>
              <a:t>masses via intermediaries (opinion leaders).</a:t>
            </a:r>
          </a:p>
        </p:txBody>
      </p:sp>
      <p:sp>
        <p:nvSpPr>
          <p:cNvPr id="7" name="Slide Number Placeholder 6"/>
          <p:cNvSpPr>
            <a:spLocks noGrp="1"/>
          </p:cNvSpPr>
          <p:nvPr>
            <p:ph type="sldNum" sz="quarter" idx="12"/>
          </p:nvPr>
        </p:nvSpPr>
        <p:spPr/>
        <p:txBody>
          <a:bodyPr/>
          <a:lstStyle/>
          <a:p>
            <a:fld id="{CBD5DA4C-FF6E-4E05-9BF1-76A164890C4E}" type="slidenum">
              <a:rPr lang="en-US" smtClean="0"/>
              <a:t>6</a:t>
            </a:fld>
            <a:endParaRPr lang="en-US" dirty="0"/>
          </a:p>
        </p:txBody>
      </p:sp>
      <p:pic>
        <p:nvPicPr>
          <p:cNvPr id="10" name="Picture 9"/>
          <p:cNvPicPr>
            <a:picLocks noChangeAspect="1"/>
          </p:cNvPicPr>
          <p:nvPr/>
        </p:nvPicPr>
        <p:blipFill rotWithShape="1">
          <a:blip r:embed="rId3"/>
          <a:srcRect t="16449" b="33504"/>
          <a:stretch/>
        </p:blipFill>
        <p:spPr>
          <a:xfrm>
            <a:off x="8496300" y="4112674"/>
            <a:ext cx="2857500" cy="1701800"/>
          </a:xfrm>
          <a:prstGeom prst="rect">
            <a:avLst/>
          </a:prstGeom>
        </p:spPr>
      </p:pic>
    </p:spTree>
    <p:extLst>
      <p:ext uri="{BB962C8B-B14F-4D97-AF65-F5344CB8AC3E}">
        <p14:creationId xmlns:p14="http://schemas.microsoft.com/office/powerpoint/2010/main" val="3269785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5931932"/>
            <a:ext cx="11389894" cy="6203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lumMod val="85000"/>
                  </a:schemeClr>
                </a:solidFill>
                <a:latin typeface="Josefin Sans" pitchFamily="2" charset="0"/>
                <a:ea typeface="Josefin Sans" pitchFamily="2" charset="0"/>
              </a:rPr>
              <a:t>INTRO</a:t>
            </a:r>
            <a:r>
              <a:rPr lang="en-US" sz="3600" b="1" dirty="0" smtClean="0">
                <a:solidFill>
                  <a:schemeClr val="bg1">
                    <a:lumMod val="85000"/>
                  </a:schemeClr>
                </a:solidFill>
                <a:latin typeface="Josefin Sans" pitchFamily="2" charset="0"/>
                <a:ea typeface="Josefin Sans" pitchFamily="2" charset="0"/>
              </a:rPr>
              <a:t> / </a:t>
            </a:r>
            <a:r>
              <a:rPr lang="en-US" sz="3600" b="1" dirty="0">
                <a:solidFill>
                  <a:schemeClr val="tx1">
                    <a:lumMod val="65000"/>
                    <a:lumOff val="35000"/>
                  </a:schemeClr>
                </a:solidFill>
                <a:latin typeface="Josefin Sans" pitchFamily="2" charset="0"/>
                <a:ea typeface="Josefin Sans" pitchFamily="2" charset="0"/>
              </a:rPr>
              <a:t>SYSTEM</a:t>
            </a:r>
            <a:r>
              <a:rPr lang="en-US" sz="3600" b="1" dirty="0">
                <a:solidFill>
                  <a:schemeClr val="bg1">
                    <a:lumMod val="85000"/>
                  </a:schemeClr>
                </a:solidFill>
                <a:latin typeface="Josefin Sans" pitchFamily="2" charset="0"/>
                <a:ea typeface="Josefin Sans" pitchFamily="2" charset="0"/>
              </a:rPr>
              <a:t> </a:t>
            </a:r>
            <a:r>
              <a:rPr lang="en-US" sz="3600" b="1" dirty="0" smtClean="0">
                <a:solidFill>
                  <a:schemeClr val="bg1">
                    <a:lumMod val="85000"/>
                  </a:schemeClr>
                </a:solidFill>
                <a:latin typeface="Josefin Sans" pitchFamily="2" charset="0"/>
                <a:ea typeface="Josefin Sans" pitchFamily="2" charset="0"/>
              </a:rPr>
              <a:t>/ MODEL / DESIGN / CASE STUDY  </a:t>
            </a:r>
            <a:endParaRPr lang="en-US" sz="3600" b="1" dirty="0">
              <a:solidFill>
                <a:schemeClr val="bg1">
                  <a:lumMod val="85000"/>
                </a:schemeClr>
              </a:solidFill>
              <a:latin typeface="Josefin Sans" pitchFamily="2" charset="0"/>
              <a:ea typeface="Josefin Sans" pitchFamily="2" charset="0"/>
            </a:endParaRPr>
          </a:p>
        </p:txBody>
      </p:sp>
      <p:sp>
        <p:nvSpPr>
          <p:cNvPr id="18" name="Title 1"/>
          <p:cNvSpPr>
            <a:spLocks noGrp="1"/>
          </p:cNvSpPr>
          <p:nvPr>
            <p:ph type="title"/>
          </p:nvPr>
        </p:nvSpPr>
        <p:spPr>
          <a:xfrm>
            <a:off x="546354" y="734941"/>
            <a:ext cx="11042370" cy="645155"/>
          </a:xfrm>
        </p:spPr>
        <p:txBody>
          <a:bodyPr>
            <a:noAutofit/>
          </a:bodyPr>
          <a:lstStyle/>
          <a:p>
            <a:r>
              <a:rPr lang="en-US" sz="3200" dirty="0" smtClean="0">
                <a:latin typeface="Josefin Sans" pitchFamily="2" charset="0"/>
                <a:ea typeface="Josefin Sans" pitchFamily="2" charset="0"/>
              </a:rPr>
              <a:t>Combine</a:t>
            </a:r>
            <a:r>
              <a:rPr lang="en-US" sz="3200" b="1" dirty="0" smtClean="0">
                <a:latin typeface="Josefin Sans" pitchFamily="2" charset="0"/>
                <a:ea typeface="Josefin Sans" pitchFamily="2" charset="0"/>
              </a:rPr>
              <a:t> quantitative modeling </a:t>
            </a:r>
            <a:r>
              <a:rPr lang="en-US" sz="3200" dirty="0" smtClean="0">
                <a:latin typeface="Josefin Sans" pitchFamily="2" charset="0"/>
                <a:ea typeface="Josefin Sans" pitchFamily="2" charset="0"/>
              </a:rPr>
              <a:t>and</a:t>
            </a:r>
            <a:r>
              <a:rPr lang="en-US" sz="3200" b="1" dirty="0" smtClean="0">
                <a:latin typeface="Josefin Sans" pitchFamily="2" charset="0"/>
                <a:ea typeface="Josefin Sans" pitchFamily="2" charset="0"/>
              </a:rPr>
              <a:t> interactive visualization</a:t>
            </a:r>
            <a:endParaRPr lang="en-US" sz="3200" b="1" dirty="0">
              <a:latin typeface="Josefin Sans" pitchFamily="2" charset="0"/>
              <a:ea typeface="Josefin Sans" pitchFamily="2" charset="0"/>
            </a:endParaRPr>
          </a:p>
        </p:txBody>
      </p:sp>
      <p:sp>
        <p:nvSpPr>
          <p:cNvPr id="33" name="Oval Callout 32"/>
          <p:cNvSpPr/>
          <p:nvPr/>
        </p:nvSpPr>
        <p:spPr>
          <a:xfrm>
            <a:off x="7590119" y="1337415"/>
            <a:ext cx="2523525" cy="1358401"/>
          </a:xfrm>
          <a:prstGeom prst="wedgeEllipseCallout">
            <a:avLst>
              <a:gd name="adj1" fmla="val -30610"/>
              <a:gd name="adj2" fmla="val 57563"/>
            </a:avLst>
          </a:prstGeom>
          <a:no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2">
                    <a:lumMod val="50000"/>
                  </a:schemeClr>
                </a:solidFill>
              </a:rPr>
              <a:t>Healthcare</a:t>
            </a:r>
            <a:endParaRPr lang="en-US" sz="2800" dirty="0">
              <a:solidFill>
                <a:schemeClr val="bg2">
                  <a:lumMod val="50000"/>
                </a:schemeClr>
              </a:solidFill>
            </a:endParaRPr>
          </a:p>
        </p:txBody>
      </p:sp>
      <p:sp>
        <p:nvSpPr>
          <p:cNvPr id="34" name="Oval Callout 33"/>
          <p:cNvSpPr/>
          <p:nvPr/>
        </p:nvSpPr>
        <p:spPr>
          <a:xfrm>
            <a:off x="9479032" y="2463458"/>
            <a:ext cx="1570234" cy="987022"/>
          </a:xfrm>
          <a:prstGeom prst="wedgeEllipseCallout">
            <a:avLst>
              <a:gd name="adj1" fmla="val -25663"/>
              <a:gd name="adj2" fmla="val 63105"/>
            </a:avLst>
          </a:prstGeom>
          <a:solidFill>
            <a:schemeClr val="bg1"/>
          </a:solid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bg2">
                    <a:lumMod val="50000"/>
                  </a:schemeClr>
                </a:solidFill>
              </a:rPr>
              <a:t>#debate</a:t>
            </a:r>
            <a:endParaRPr lang="en-US" sz="2000" dirty="0">
              <a:solidFill>
                <a:schemeClr val="bg2">
                  <a:lumMod val="50000"/>
                </a:schemeClr>
              </a:solidFill>
            </a:endParaRPr>
          </a:p>
        </p:txBody>
      </p:sp>
      <p:sp>
        <p:nvSpPr>
          <p:cNvPr id="39" name="Oval Callout 38"/>
          <p:cNvSpPr/>
          <p:nvPr/>
        </p:nvSpPr>
        <p:spPr>
          <a:xfrm>
            <a:off x="10003765" y="1939266"/>
            <a:ext cx="1411394" cy="679200"/>
          </a:xfrm>
          <a:prstGeom prst="wedgeEllipseCallout">
            <a:avLst>
              <a:gd name="adj1" fmla="val 28102"/>
              <a:gd name="adj2" fmla="val 77717"/>
            </a:avLst>
          </a:prstGeom>
          <a:solidFill>
            <a:schemeClr val="bg1"/>
          </a:solidFill>
          <a:ln w="76200">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bg2">
                    <a:lumMod val="50000"/>
                  </a:schemeClr>
                </a:solidFill>
              </a:rPr>
              <a:t>#china</a:t>
            </a:r>
            <a:endParaRPr lang="en-US" sz="1600" dirty="0">
              <a:solidFill>
                <a:schemeClr val="bg2">
                  <a:lumMod val="50000"/>
                </a:schemeClr>
              </a:solidFill>
            </a:endParaRPr>
          </a:p>
        </p:txBody>
      </p:sp>
      <p:sp>
        <p:nvSpPr>
          <p:cNvPr id="32" name="Title 1"/>
          <p:cNvSpPr txBox="1">
            <a:spLocks/>
          </p:cNvSpPr>
          <p:nvPr/>
        </p:nvSpPr>
        <p:spPr>
          <a:xfrm>
            <a:off x="1423126" y="1826938"/>
            <a:ext cx="8214746" cy="1599005"/>
          </a:xfrm>
          <a:prstGeom prst="rect">
            <a:avLst/>
          </a:prstGeom>
          <a:solidFill>
            <a:srgbClr val="FFFFFF">
              <a:alpha val="89804"/>
            </a:srgb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latin typeface="+mn-lt"/>
                <a:ea typeface="Josefin Sans" pitchFamily="2" charset="0"/>
              </a:rPr>
              <a:t>Extract</a:t>
            </a:r>
            <a:r>
              <a:rPr lang="en-US" sz="2800" b="1" dirty="0" smtClean="0">
                <a:latin typeface="+mn-lt"/>
                <a:ea typeface="Josefin Sans" pitchFamily="2" charset="0"/>
              </a:rPr>
              <a:t> </a:t>
            </a:r>
            <a:r>
              <a:rPr lang="en-US" sz="2800" dirty="0" smtClean="0">
                <a:latin typeface="+mn-lt"/>
                <a:ea typeface="Josefin Sans" pitchFamily="2" charset="0"/>
              </a:rPr>
              <a:t>time varying measurements </a:t>
            </a:r>
            <a:r>
              <a:rPr lang="en-US" sz="2800" dirty="0">
                <a:ea typeface="Josefin Sans" pitchFamily="2" charset="0"/>
              </a:rPr>
              <a:t>on</a:t>
            </a:r>
            <a:r>
              <a:rPr lang="en-US" sz="2800" b="1" dirty="0" smtClean="0">
                <a:latin typeface="+mn-lt"/>
                <a:ea typeface="Josefin Sans" pitchFamily="2" charset="0"/>
              </a:rPr>
              <a:t> </a:t>
            </a:r>
          </a:p>
          <a:p>
            <a:pPr marL="457200" indent="-457200">
              <a:buFont typeface="Arial" panose="020B0604020202020204" pitchFamily="34" charset="0"/>
              <a:buChar char="•"/>
            </a:pPr>
            <a:r>
              <a:rPr lang="en-US" sz="2800" b="1" dirty="0" smtClean="0">
                <a:latin typeface="+mn-lt"/>
                <a:ea typeface="Josefin Sans" pitchFamily="2" charset="0"/>
              </a:rPr>
              <a:t>topic competitiveness</a:t>
            </a:r>
          </a:p>
          <a:p>
            <a:pPr marL="457200" indent="-457200">
              <a:buFont typeface="Arial" panose="020B0604020202020204" pitchFamily="34" charset="0"/>
              <a:buChar char="•"/>
            </a:pPr>
            <a:r>
              <a:rPr lang="en-US" sz="2800" b="1" dirty="0" smtClean="0">
                <a:latin typeface="+mn-lt"/>
                <a:ea typeface="Josefin Sans" pitchFamily="2" charset="0"/>
              </a:rPr>
              <a:t>each opinion leader group’s influence </a:t>
            </a:r>
            <a:r>
              <a:rPr lang="en-US" sz="2800" dirty="0" smtClean="0">
                <a:latin typeface="+mn-lt"/>
                <a:ea typeface="Josefin Sans" pitchFamily="2" charset="0"/>
              </a:rPr>
              <a:t>on each topic</a:t>
            </a:r>
          </a:p>
          <a:p>
            <a:pPr marL="457200" indent="-457200">
              <a:buFont typeface="Arial" panose="020B0604020202020204" pitchFamily="34" charset="0"/>
              <a:buChar char="•"/>
            </a:pPr>
            <a:r>
              <a:rPr lang="en-US" sz="2800" b="1" dirty="0" smtClean="0">
                <a:latin typeface="+mn-lt"/>
                <a:ea typeface="Josefin Sans" pitchFamily="2" charset="0"/>
              </a:rPr>
              <a:t>topic transition trend </a:t>
            </a:r>
            <a:r>
              <a:rPr lang="en-US" sz="2800" dirty="0" smtClean="0">
                <a:latin typeface="+mn-lt"/>
                <a:ea typeface="Josefin Sans" pitchFamily="2" charset="0"/>
              </a:rPr>
              <a:t>of each opinion leader group</a:t>
            </a:r>
            <a:endParaRPr lang="en-US" sz="2800" dirty="0">
              <a:latin typeface="+mn-lt"/>
              <a:ea typeface="Josefin Sans" pitchFamily="2" charset="0"/>
            </a:endParaRPr>
          </a:p>
        </p:txBody>
      </p:sp>
      <p:pic>
        <p:nvPicPr>
          <p:cNvPr id="2" name="Picture 1"/>
          <p:cNvPicPr>
            <a:picLocks noChangeAspect="1"/>
          </p:cNvPicPr>
          <p:nvPr/>
        </p:nvPicPr>
        <p:blipFill>
          <a:blip r:embed="rId3"/>
          <a:stretch>
            <a:fillRect/>
          </a:stretch>
        </p:blipFill>
        <p:spPr>
          <a:xfrm>
            <a:off x="7740624" y="3854279"/>
            <a:ext cx="3848100" cy="1581150"/>
          </a:xfrm>
          <a:prstGeom prst="rect">
            <a:avLst/>
          </a:prstGeom>
        </p:spPr>
      </p:pic>
      <p:sp>
        <p:nvSpPr>
          <p:cNvPr id="24" name="Title 1"/>
          <p:cNvSpPr txBox="1">
            <a:spLocks/>
          </p:cNvSpPr>
          <p:nvPr/>
        </p:nvSpPr>
        <p:spPr>
          <a:xfrm>
            <a:off x="1439474" y="3729697"/>
            <a:ext cx="9975685" cy="1166139"/>
          </a:xfrm>
          <a:prstGeom prst="rect">
            <a:avLst/>
          </a:prstGeom>
          <a:solidFill>
            <a:srgbClr val="FFFFFF">
              <a:alpha val="94118"/>
            </a:srgbClr>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800" dirty="0" smtClean="0">
                <a:latin typeface="+mn-lt"/>
                <a:ea typeface="Josefin Sans" pitchFamily="2" charset="0"/>
              </a:rPr>
              <a:t>Visualize </a:t>
            </a:r>
          </a:p>
          <a:p>
            <a:pPr marL="457200" indent="-457200">
              <a:buFont typeface="Arial" panose="020B0604020202020204" pitchFamily="34" charset="0"/>
              <a:buChar char="•"/>
            </a:pPr>
            <a:r>
              <a:rPr lang="en-US" sz="2800" dirty="0" smtClean="0">
                <a:latin typeface="+mn-lt"/>
                <a:ea typeface="Josefin Sans" pitchFamily="2" charset="0"/>
              </a:rPr>
              <a:t>the dynamic relation between </a:t>
            </a:r>
            <a:r>
              <a:rPr lang="en-US" sz="2800" b="1" dirty="0" smtClean="0">
                <a:latin typeface="+mn-lt"/>
                <a:ea typeface="Josefin Sans" pitchFamily="2" charset="0"/>
              </a:rPr>
              <a:t>topics</a:t>
            </a:r>
            <a:r>
              <a:rPr lang="en-US" sz="2800" dirty="0" smtClean="0">
                <a:latin typeface="+mn-lt"/>
                <a:ea typeface="Josefin Sans" pitchFamily="2" charset="0"/>
              </a:rPr>
              <a:t> and </a:t>
            </a:r>
            <a:r>
              <a:rPr lang="en-US" sz="2800" b="1" dirty="0" smtClean="0">
                <a:latin typeface="+mn-lt"/>
                <a:ea typeface="Josefin Sans" pitchFamily="2" charset="0"/>
              </a:rPr>
              <a:t>opinion leader groups</a:t>
            </a:r>
          </a:p>
          <a:p>
            <a:pPr marL="457200" indent="-457200">
              <a:buFont typeface="Arial" panose="020B0604020202020204" pitchFamily="34" charset="0"/>
              <a:buChar char="•"/>
            </a:pPr>
            <a:r>
              <a:rPr lang="en-US" sz="2800" b="1" dirty="0" smtClean="0">
                <a:latin typeface="+mn-lt"/>
                <a:ea typeface="Josefin Sans" pitchFamily="2" charset="0"/>
              </a:rPr>
              <a:t>textual contents </a:t>
            </a:r>
            <a:r>
              <a:rPr lang="en-US" sz="2800" dirty="0" smtClean="0">
                <a:latin typeface="+mn-lt"/>
                <a:ea typeface="Josefin Sans" pitchFamily="2" charset="0"/>
              </a:rPr>
              <a:t>of the posts</a:t>
            </a:r>
            <a:endParaRPr lang="en-US" sz="2800" dirty="0">
              <a:latin typeface="+mn-lt"/>
              <a:ea typeface="Josefin Sans" pitchFamily="2" charset="0"/>
            </a:endParaRPr>
          </a:p>
        </p:txBody>
      </p:sp>
      <p:sp>
        <p:nvSpPr>
          <p:cNvPr id="3" name="Slide Number Placeholder 2"/>
          <p:cNvSpPr>
            <a:spLocks noGrp="1"/>
          </p:cNvSpPr>
          <p:nvPr>
            <p:ph type="sldNum" sz="quarter" idx="12"/>
          </p:nvPr>
        </p:nvSpPr>
        <p:spPr/>
        <p:txBody>
          <a:bodyPr/>
          <a:lstStyle/>
          <a:p>
            <a:fld id="{CBD5DA4C-FF6E-4E05-9BF1-76A164890C4E}" type="slidenum">
              <a:rPr lang="en-US" smtClean="0"/>
              <a:t>7</a:t>
            </a:fld>
            <a:endParaRPr lang="en-US" dirty="0"/>
          </a:p>
        </p:txBody>
      </p:sp>
    </p:spTree>
    <p:extLst>
      <p:ext uri="{BB962C8B-B14F-4D97-AF65-F5344CB8AC3E}">
        <p14:creationId xmlns:p14="http://schemas.microsoft.com/office/powerpoint/2010/main" val="3726132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500"/>
                                        <p:tgtEl>
                                          <p:spTgt spid="39"/>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500"/>
                                        <p:tgtEl>
                                          <p:spTgt spid="3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fade">
                                      <p:cBhvr>
                                        <p:cTn id="2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P spid="39" grpId="0" animBg="1"/>
      <p:bldP spid="32"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5931932"/>
            <a:ext cx="11389894" cy="6203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lumMod val="85000"/>
                  </a:schemeClr>
                </a:solidFill>
                <a:latin typeface="Josefin Sans" pitchFamily="2" charset="0"/>
                <a:ea typeface="Josefin Sans" pitchFamily="2" charset="0"/>
              </a:rPr>
              <a:t>INTRO</a:t>
            </a:r>
            <a:r>
              <a:rPr lang="en-US" sz="3600" b="1" dirty="0" smtClean="0">
                <a:solidFill>
                  <a:schemeClr val="bg1">
                    <a:lumMod val="85000"/>
                  </a:schemeClr>
                </a:solidFill>
                <a:latin typeface="Josefin Sans" pitchFamily="2" charset="0"/>
                <a:ea typeface="Josefin Sans" pitchFamily="2" charset="0"/>
              </a:rPr>
              <a:t> / </a:t>
            </a:r>
            <a:r>
              <a:rPr lang="en-US" sz="3600" b="1" dirty="0">
                <a:solidFill>
                  <a:schemeClr val="tx1">
                    <a:lumMod val="65000"/>
                    <a:lumOff val="35000"/>
                  </a:schemeClr>
                </a:solidFill>
                <a:latin typeface="Josefin Sans" pitchFamily="2" charset="0"/>
                <a:ea typeface="Josefin Sans" pitchFamily="2" charset="0"/>
              </a:rPr>
              <a:t>SYSTEM</a:t>
            </a:r>
            <a:r>
              <a:rPr lang="en-US" sz="3600" b="1" dirty="0">
                <a:solidFill>
                  <a:schemeClr val="bg1">
                    <a:lumMod val="85000"/>
                  </a:schemeClr>
                </a:solidFill>
                <a:latin typeface="Josefin Sans" pitchFamily="2" charset="0"/>
                <a:ea typeface="Josefin Sans" pitchFamily="2" charset="0"/>
              </a:rPr>
              <a:t> </a:t>
            </a:r>
            <a:r>
              <a:rPr lang="en-US" sz="3600" b="1" dirty="0" smtClean="0">
                <a:solidFill>
                  <a:schemeClr val="bg1">
                    <a:lumMod val="85000"/>
                  </a:schemeClr>
                </a:solidFill>
                <a:latin typeface="Josefin Sans" pitchFamily="2" charset="0"/>
                <a:ea typeface="Josefin Sans" pitchFamily="2" charset="0"/>
              </a:rPr>
              <a:t>/ MODEL / DESIGN / CASE STUDY  </a:t>
            </a:r>
            <a:endParaRPr lang="en-US" sz="3600" b="1" dirty="0">
              <a:solidFill>
                <a:schemeClr val="bg1">
                  <a:lumMod val="85000"/>
                </a:schemeClr>
              </a:solidFill>
              <a:latin typeface="Josefin Sans" pitchFamily="2" charset="0"/>
              <a:ea typeface="Josefin Sans" pitchFamily="2" charset="0"/>
            </a:endParaRPr>
          </a:p>
        </p:txBody>
      </p:sp>
      <p:sp>
        <p:nvSpPr>
          <p:cNvPr id="5" name="Rectangle 4"/>
          <p:cNvSpPr/>
          <p:nvPr/>
        </p:nvSpPr>
        <p:spPr>
          <a:xfrm>
            <a:off x="533399" y="4716861"/>
            <a:ext cx="2244525" cy="400536"/>
          </a:xfrm>
          <a:prstGeom prst="rect">
            <a:avLst/>
          </a:prstGeom>
          <a:solidFill>
            <a:schemeClr val="bg1"/>
          </a:solidFill>
          <a:ln w="38100">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smtClean="0">
                <a:solidFill>
                  <a:schemeClr val="tx1">
                    <a:lumMod val="65000"/>
                    <a:lumOff val="35000"/>
                  </a:schemeClr>
                </a:solidFill>
                <a:latin typeface="+mj-lt"/>
                <a:ea typeface="Josefin Sans" pitchFamily="2" charset="0"/>
                <a:cs typeface="Arial" panose="020B0604020202020204" pitchFamily="34" charset="0"/>
              </a:rPr>
              <a:t>Collection of Tweets</a:t>
            </a:r>
            <a:endParaRPr lang="en-US" sz="2000" b="1" dirty="0">
              <a:solidFill>
                <a:schemeClr val="tx1">
                  <a:lumMod val="65000"/>
                  <a:lumOff val="35000"/>
                </a:schemeClr>
              </a:solidFill>
              <a:latin typeface="+mj-lt"/>
              <a:ea typeface="Josefin Sans" pitchFamily="2" charset="0"/>
              <a:cs typeface="Arial" panose="020B0604020202020204" pitchFamily="34" charset="0"/>
            </a:endParaRPr>
          </a:p>
        </p:txBody>
      </p:sp>
      <p:sp>
        <p:nvSpPr>
          <p:cNvPr id="6" name="Rectangle 5"/>
          <p:cNvSpPr/>
          <p:nvPr/>
        </p:nvSpPr>
        <p:spPr>
          <a:xfrm>
            <a:off x="973276" y="4014924"/>
            <a:ext cx="1378014" cy="341660"/>
          </a:xfrm>
          <a:prstGeom prst="rect">
            <a:avLst/>
          </a:prstGeom>
          <a:solidFill>
            <a:schemeClr val="bg1">
              <a:lumMod val="75000"/>
            </a:schemeClr>
          </a:solidFill>
          <a:ln w="38100">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a:solidFill>
                  <a:schemeClr val="bg1"/>
                </a:solidFill>
                <a:latin typeface="+mj-lt"/>
                <a:ea typeface="Josefin Sans" pitchFamily="2" charset="0"/>
                <a:cs typeface="Arial" panose="020B0604020202020204" pitchFamily="34" charset="0"/>
              </a:rPr>
              <a:t>Text Search</a:t>
            </a:r>
          </a:p>
        </p:txBody>
      </p:sp>
      <p:sp>
        <p:nvSpPr>
          <p:cNvPr id="7" name="Rectangle 6"/>
          <p:cNvSpPr/>
          <p:nvPr/>
        </p:nvSpPr>
        <p:spPr>
          <a:xfrm>
            <a:off x="3822956" y="3832726"/>
            <a:ext cx="2041114" cy="706056"/>
          </a:xfrm>
          <a:prstGeom prst="rect">
            <a:avLst/>
          </a:prstGeom>
          <a:solidFill>
            <a:schemeClr val="bg1"/>
          </a:solidFill>
          <a:ln w="38100">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smtClean="0">
                <a:solidFill>
                  <a:schemeClr val="tx1">
                    <a:lumMod val="65000"/>
                    <a:lumOff val="35000"/>
                  </a:schemeClr>
                </a:solidFill>
                <a:latin typeface="+mj-lt"/>
                <a:ea typeface="Josefin Sans" pitchFamily="2" charset="0"/>
                <a:cs typeface="Arial" panose="020B0604020202020204" pitchFamily="34" charset="0"/>
              </a:rPr>
              <a:t>Time Series: </a:t>
            </a:r>
          </a:p>
          <a:p>
            <a:pPr algn="ctr"/>
            <a:r>
              <a:rPr lang="en-US" sz="2000" b="1" dirty="0" smtClean="0">
                <a:solidFill>
                  <a:schemeClr val="tx1">
                    <a:lumMod val="65000"/>
                    <a:lumOff val="35000"/>
                  </a:schemeClr>
                </a:solidFill>
                <a:latin typeface="+mj-lt"/>
                <a:ea typeface="Josefin Sans" pitchFamily="2" charset="0"/>
                <a:cs typeface="Arial" panose="020B0604020202020204" pitchFamily="34" charset="0"/>
              </a:rPr>
              <a:t>Stream of tweets</a:t>
            </a:r>
            <a:endParaRPr lang="en-US" sz="2000" b="1" dirty="0">
              <a:solidFill>
                <a:schemeClr val="tx1">
                  <a:lumMod val="65000"/>
                  <a:lumOff val="35000"/>
                </a:schemeClr>
              </a:solidFill>
              <a:latin typeface="+mj-lt"/>
              <a:ea typeface="Josefin Sans" pitchFamily="2" charset="0"/>
              <a:cs typeface="Arial" panose="020B0604020202020204" pitchFamily="34" charset="0"/>
            </a:endParaRPr>
          </a:p>
        </p:txBody>
      </p:sp>
      <p:cxnSp>
        <p:nvCxnSpPr>
          <p:cNvPr id="9" name="Straight Arrow Connector 8"/>
          <p:cNvCxnSpPr>
            <a:stCxn id="6" idx="3"/>
            <a:endCxn id="7" idx="1"/>
          </p:cNvCxnSpPr>
          <p:nvPr/>
        </p:nvCxnSpPr>
        <p:spPr>
          <a:xfrm>
            <a:off x="2351290" y="4185754"/>
            <a:ext cx="1471666" cy="0"/>
          </a:xfrm>
          <a:prstGeom prst="straightConnector1">
            <a:avLst/>
          </a:prstGeom>
          <a:ln w="38100">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2356743" y="2894256"/>
            <a:ext cx="700128" cy="400110"/>
          </a:xfrm>
          <a:prstGeom prst="rect">
            <a:avLst/>
          </a:prstGeom>
          <a:noFill/>
        </p:spPr>
        <p:txBody>
          <a:bodyPr wrap="none" rtlCol="0">
            <a:spAutoFit/>
          </a:bodyPr>
          <a:lstStyle/>
          <a:p>
            <a:r>
              <a:rPr lang="en-US" sz="2000" b="1" i="1" dirty="0">
                <a:solidFill>
                  <a:schemeClr val="tx1">
                    <a:lumMod val="65000"/>
                    <a:lumOff val="35000"/>
                  </a:schemeClr>
                </a:solidFill>
                <a:latin typeface="+mj-lt"/>
                <a:ea typeface="Josefin Sans" pitchFamily="2" charset="0"/>
                <a:cs typeface="Arial" panose="020B0604020202020204" pitchFamily="34" charset="0"/>
              </a:rPr>
              <a:t>Topic</a:t>
            </a:r>
          </a:p>
        </p:txBody>
      </p:sp>
      <p:sp>
        <p:nvSpPr>
          <p:cNvPr id="35" name="Freeform 34"/>
          <p:cNvSpPr/>
          <p:nvPr/>
        </p:nvSpPr>
        <p:spPr>
          <a:xfrm>
            <a:off x="3062830" y="3117937"/>
            <a:ext cx="627976" cy="898157"/>
          </a:xfrm>
          <a:custGeom>
            <a:avLst/>
            <a:gdLst>
              <a:gd name="connsiteX0" fmla="*/ 0 w 2165684"/>
              <a:gd name="connsiteY0" fmla="*/ 0 h 1084424"/>
              <a:gd name="connsiteX1" fmla="*/ 1720516 w 2165684"/>
              <a:gd name="connsiteY1" fmla="*/ 1082842 h 1084424"/>
              <a:gd name="connsiteX2" fmla="*/ 2165684 w 2165684"/>
              <a:gd name="connsiteY2" fmla="*/ 192506 h 1084424"/>
              <a:gd name="connsiteX0" fmla="*/ 22426 w 2188110"/>
              <a:gd name="connsiteY0" fmla="*/ 0 h 1096417"/>
              <a:gd name="connsiteX1" fmla="*/ 82584 w 2188110"/>
              <a:gd name="connsiteY1" fmla="*/ 1094873 h 1096417"/>
              <a:gd name="connsiteX2" fmla="*/ 2188110 w 2188110"/>
              <a:gd name="connsiteY2" fmla="*/ 192506 h 1096417"/>
              <a:gd name="connsiteX0" fmla="*/ 0 w 1371600"/>
              <a:gd name="connsiteY0" fmla="*/ 0 h 1618731"/>
              <a:gd name="connsiteX1" fmla="*/ 60158 w 1371600"/>
              <a:gd name="connsiteY1" fmla="*/ 1094873 h 1618731"/>
              <a:gd name="connsiteX2" fmla="*/ 1371600 w 1371600"/>
              <a:gd name="connsiteY2" fmla="*/ 1443790 h 1618731"/>
              <a:gd name="connsiteX0" fmla="*/ 0 w 1491916"/>
              <a:gd name="connsiteY0" fmla="*/ 0 h 1310091"/>
              <a:gd name="connsiteX1" fmla="*/ 180474 w 1491916"/>
              <a:gd name="connsiteY1" fmla="*/ 794084 h 1310091"/>
              <a:gd name="connsiteX2" fmla="*/ 1491916 w 1491916"/>
              <a:gd name="connsiteY2" fmla="*/ 1143001 h 1310091"/>
              <a:gd name="connsiteX0" fmla="*/ 0 w 1491916"/>
              <a:gd name="connsiteY0" fmla="*/ 0 h 1310091"/>
              <a:gd name="connsiteX1" fmla="*/ 180474 w 1491916"/>
              <a:gd name="connsiteY1" fmla="*/ 794084 h 1310091"/>
              <a:gd name="connsiteX2" fmla="*/ 1491916 w 1491916"/>
              <a:gd name="connsiteY2" fmla="*/ 1143001 h 1310091"/>
              <a:gd name="connsiteX0" fmla="*/ 0 w 1491916"/>
              <a:gd name="connsiteY0" fmla="*/ 0 h 1266195"/>
              <a:gd name="connsiteX1" fmla="*/ 842211 w 1491916"/>
              <a:gd name="connsiteY1" fmla="*/ 445168 h 1266195"/>
              <a:gd name="connsiteX2" fmla="*/ 1491916 w 1491916"/>
              <a:gd name="connsiteY2" fmla="*/ 1143001 h 1266195"/>
              <a:gd name="connsiteX0" fmla="*/ 0 w 1491916"/>
              <a:gd name="connsiteY0" fmla="*/ 0 h 1269399"/>
              <a:gd name="connsiteX1" fmla="*/ 842211 w 1491916"/>
              <a:gd name="connsiteY1" fmla="*/ 445168 h 1269399"/>
              <a:gd name="connsiteX2" fmla="*/ 1491916 w 1491916"/>
              <a:gd name="connsiteY2" fmla="*/ 1143001 h 1269399"/>
              <a:gd name="connsiteX0" fmla="*/ 0 w 1491916"/>
              <a:gd name="connsiteY0" fmla="*/ 0 h 1285125"/>
              <a:gd name="connsiteX1" fmla="*/ 842211 w 1491916"/>
              <a:gd name="connsiteY1" fmla="*/ 445168 h 1285125"/>
              <a:gd name="connsiteX2" fmla="*/ 1491916 w 1491916"/>
              <a:gd name="connsiteY2" fmla="*/ 1143001 h 1285125"/>
              <a:gd name="connsiteX0" fmla="*/ 0 w 1491916"/>
              <a:gd name="connsiteY0" fmla="*/ 0 h 1285125"/>
              <a:gd name="connsiteX1" fmla="*/ 842211 w 1491916"/>
              <a:gd name="connsiteY1" fmla="*/ 445168 h 1285125"/>
              <a:gd name="connsiteX2" fmla="*/ 1491916 w 1491916"/>
              <a:gd name="connsiteY2" fmla="*/ 1143001 h 1285125"/>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Lst>
            <a:ahLst/>
            <a:cxnLst>
              <a:cxn ang="0">
                <a:pos x="connsiteX0" y="connsiteY0"/>
              </a:cxn>
              <a:cxn ang="0">
                <a:pos x="connsiteX1" y="connsiteY1"/>
              </a:cxn>
            </a:cxnLst>
            <a:rect l="l" t="t" r="r" b="b"/>
            <a:pathLst>
              <a:path w="1491916" h="1143001">
                <a:moveTo>
                  <a:pt x="0" y="0"/>
                </a:moveTo>
                <a:cubicBezTo>
                  <a:pt x="882316" y="20053"/>
                  <a:pt x="814137" y="1086854"/>
                  <a:pt x="1491916" y="1143001"/>
                </a:cubicBezTo>
              </a:path>
            </a:pathLst>
          </a:custGeom>
          <a:noFill/>
          <a:ln w="38100">
            <a:solidFill>
              <a:schemeClr val="bg1">
                <a:lumMod val="75000"/>
              </a:schemeClr>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p:nvSpPr>
        <p:spPr>
          <a:xfrm>
            <a:off x="1794094" y="3254534"/>
            <a:ext cx="1300356" cy="400110"/>
          </a:xfrm>
          <a:prstGeom prst="rect">
            <a:avLst/>
          </a:prstGeom>
          <a:noFill/>
        </p:spPr>
        <p:txBody>
          <a:bodyPr wrap="none" rtlCol="0">
            <a:spAutoFit/>
          </a:bodyPr>
          <a:lstStyle/>
          <a:p>
            <a:r>
              <a:rPr lang="en-US" sz="2000" b="1" i="1" dirty="0" smtClean="0">
                <a:solidFill>
                  <a:schemeClr val="tx1">
                    <a:lumMod val="65000"/>
                    <a:lumOff val="35000"/>
                  </a:schemeClr>
                </a:solidFill>
                <a:latin typeface="+mj-lt"/>
                <a:ea typeface="Josefin Sans" pitchFamily="2" charset="0"/>
                <a:cs typeface="Arial" panose="020B0604020202020204" pitchFamily="34" charset="0"/>
              </a:rPr>
              <a:t>User group</a:t>
            </a:r>
            <a:endParaRPr lang="en-US" sz="2000" b="1" i="1" dirty="0">
              <a:solidFill>
                <a:schemeClr val="tx1">
                  <a:lumMod val="65000"/>
                  <a:lumOff val="35000"/>
                </a:schemeClr>
              </a:solidFill>
              <a:latin typeface="+mj-lt"/>
              <a:ea typeface="Josefin Sans" pitchFamily="2" charset="0"/>
              <a:cs typeface="Arial" panose="020B0604020202020204" pitchFamily="34" charset="0"/>
            </a:endParaRPr>
          </a:p>
        </p:txBody>
      </p:sp>
      <p:sp>
        <p:nvSpPr>
          <p:cNvPr id="37" name="Freeform 36"/>
          <p:cNvSpPr/>
          <p:nvPr/>
        </p:nvSpPr>
        <p:spPr>
          <a:xfrm>
            <a:off x="3062828" y="3407932"/>
            <a:ext cx="627977" cy="666454"/>
          </a:xfrm>
          <a:custGeom>
            <a:avLst/>
            <a:gdLst>
              <a:gd name="connsiteX0" fmla="*/ 0 w 2165684"/>
              <a:gd name="connsiteY0" fmla="*/ 0 h 1084424"/>
              <a:gd name="connsiteX1" fmla="*/ 1720516 w 2165684"/>
              <a:gd name="connsiteY1" fmla="*/ 1082842 h 1084424"/>
              <a:gd name="connsiteX2" fmla="*/ 2165684 w 2165684"/>
              <a:gd name="connsiteY2" fmla="*/ 192506 h 1084424"/>
              <a:gd name="connsiteX0" fmla="*/ 22426 w 2188110"/>
              <a:gd name="connsiteY0" fmla="*/ 0 h 1096417"/>
              <a:gd name="connsiteX1" fmla="*/ 82584 w 2188110"/>
              <a:gd name="connsiteY1" fmla="*/ 1094873 h 1096417"/>
              <a:gd name="connsiteX2" fmla="*/ 2188110 w 2188110"/>
              <a:gd name="connsiteY2" fmla="*/ 192506 h 1096417"/>
              <a:gd name="connsiteX0" fmla="*/ 0 w 1371600"/>
              <a:gd name="connsiteY0" fmla="*/ 0 h 1618731"/>
              <a:gd name="connsiteX1" fmla="*/ 60158 w 1371600"/>
              <a:gd name="connsiteY1" fmla="*/ 1094873 h 1618731"/>
              <a:gd name="connsiteX2" fmla="*/ 1371600 w 1371600"/>
              <a:gd name="connsiteY2" fmla="*/ 1443790 h 1618731"/>
              <a:gd name="connsiteX0" fmla="*/ 0 w 1491916"/>
              <a:gd name="connsiteY0" fmla="*/ 0 h 1310091"/>
              <a:gd name="connsiteX1" fmla="*/ 180474 w 1491916"/>
              <a:gd name="connsiteY1" fmla="*/ 794084 h 1310091"/>
              <a:gd name="connsiteX2" fmla="*/ 1491916 w 1491916"/>
              <a:gd name="connsiteY2" fmla="*/ 1143001 h 1310091"/>
              <a:gd name="connsiteX0" fmla="*/ 0 w 1491916"/>
              <a:gd name="connsiteY0" fmla="*/ 0 h 1310091"/>
              <a:gd name="connsiteX1" fmla="*/ 180474 w 1491916"/>
              <a:gd name="connsiteY1" fmla="*/ 794084 h 1310091"/>
              <a:gd name="connsiteX2" fmla="*/ 1491916 w 1491916"/>
              <a:gd name="connsiteY2" fmla="*/ 1143001 h 1310091"/>
              <a:gd name="connsiteX0" fmla="*/ 0 w 1491916"/>
              <a:gd name="connsiteY0" fmla="*/ 0 h 1266195"/>
              <a:gd name="connsiteX1" fmla="*/ 842211 w 1491916"/>
              <a:gd name="connsiteY1" fmla="*/ 445168 h 1266195"/>
              <a:gd name="connsiteX2" fmla="*/ 1491916 w 1491916"/>
              <a:gd name="connsiteY2" fmla="*/ 1143001 h 1266195"/>
              <a:gd name="connsiteX0" fmla="*/ 0 w 1491916"/>
              <a:gd name="connsiteY0" fmla="*/ 0 h 1269399"/>
              <a:gd name="connsiteX1" fmla="*/ 842211 w 1491916"/>
              <a:gd name="connsiteY1" fmla="*/ 445168 h 1269399"/>
              <a:gd name="connsiteX2" fmla="*/ 1491916 w 1491916"/>
              <a:gd name="connsiteY2" fmla="*/ 1143001 h 1269399"/>
              <a:gd name="connsiteX0" fmla="*/ 0 w 1491916"/>
              <a:gd name="connsiteY0" fmla="*/ 0 h 1285125"/>
              <a:gd name="connsiteX1" fmla="*/ 842211 w 1491916"/>
              <a:gd name="connsiteY1" fmla="*/ 445168 h 1285125"/>
              <a:gd name="connsiteX2" fmla="*/ 1491916 w 1491916"/>
              <a:gd name="connsiteY2" fmla="*/ 1143001 h 1285125"/>
              <a:gd name="connsiteX0" fmla="*/ 0 w 1491916"/>
              <a:gd name="connsiteY0" fmla="*/ 0 h 1285125"/>
              <a:gd name="connsiteX1" fmla="*/ 842211 w 1491916"/>
              <a:gd name="connsiteY1" fmla="*/ 445168 h 1285125"/>
              <a:gd name="connsiteX2" fmla="*/ 1491916 w 1491916"/>
              <a:gd name="connsiteY2" fmla="*/ 1143001 h 1285125"/>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636295"/>
              <a:gd name="connsiteY0" fmla="*/ 0 h 866274"/>
              <a:gd name="connsiteX1" fmla="*/ 1636295 w 1636295"/>
              <a:gd name="connsiteY1" fmla="*/ 866274 h 866274"/>
              <a:gd name="connsiteX0" fmla="*/ 0 w 1419727"/>
              <a:gd name="connsiteY0" fmla="*/ 0 h 745959"/>
              <a:gd name="connsiteX1" fmla="*/ 1419727 w 1419727"/>
              <a:gd name="connsiteY1" fmla="*/ 745959 h 745959"/>
            </a:gdLst>
            <a:ahLst/>
            <a:cxnLst>
              <a:cxn ang="0">
                <a:pos x="connsiteX0" y="connsiteY0"/>
              </a:cxn>
              <a:cxn ang="0">
                <a:pos x="connsiteX1" y="connsiteY1"/>
              </a:cxn>
            </a:cxnLst>
            <a:rect l="l" t="t" r="r" b="b"/>
            <a:pathLst>
              <a:path w="1419727" h="745959">
                <a:moveTo>
                  <a:pt x="0" y="0"/>
                </a:moveTo>
                <a:cubicBezTo>
                  <a:pt x="882316" y="20053"/>
                  <a:pt x="741948" y="689812"/>
                  <a:pt x="1419727" y="745959"/>
                </a:cubicBezTo>
              </a:path>
            </a:pathLst>
          </a:custGeom>
          <a:noFill/>
          <a:ln w="38100">
            <a:solidFill>
              <a:schemeClr val="bg1">
                <a:lumMod val="75000"/>
              </a:schemeClr>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3839529" y="2947811"/>
            <a:ext cx="2024541" cy="630447"/>
          </a:xfrm>
          <a:prstGeom prst="rect">
            <a:avLst/>
          </a:prstGeom>
          <a:solidFill>
            <a:schemeClr val="bg1">
              <a:lumMod val="75000"/>
            </a:schemeClr>
          </a:solidFill>
          <a:ln w="38100">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smtClean="0">
                <a:solidFill>
                  <a:schemeClr val="bg1"/>
                </a:solidFill>
                <a:latin typeface="+mj-lt"/>
                <a:ea typeface="Josefin Sans" pitchFamily="2" charset="0"/>
                <a:cs typeface="Arial" panose="020B0604020202020204" pitchFamily="34" charset="0"/>
              </a:rPr>
              <a:t>Topic Competition Modeling</a:t>
            </a:r>
            <a:endParaRPr lang="en-US" sz="2000" b="1" dirty="0">
              <a:solidFill>
                <a:schemeClr val="bg1"/>
              </a:solidFill>
              <a:latin typeface="+mj-lt"/>
              <a:ea typeface="Josefin Sans" pitchFamily="2" charset="0"/>
              <a:cs typeface="Arial" panose="020B0604020202020204" pitchFamily="34" charset="0"/>
            </a:endParaRPr>
          </a:p>
        </p:txBody>
      </p:sp>
      <p:sp>
        <p:nvSpPr>
          <p:cNvPr id="41" name="Rectangle 40"/>
          <p:cNvSpPr/>
          <p:nvPr/>
        </p:nvSpPr>
        <p:spPr>
          <a:xfrm>
            <a:off x="3839529" y="2240368"/>
            <a:ext cx="2024541" cy="660195"/>
          </a:xfrm>
          <a:prstGeom prst="rect">
            <a:avLst/>
          </a:prstGeom>
          <a:solidFill>
            <a:schemeClr val="bg1">
              <a:lumMod val="75000"/>
            </a:schemeClr>
          </a:solidFill>
          <a:ln w="38100">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smtClean="0">
                <a:solidFill>
                  <a:schemeClr val="bg1"/>
                </a:solidFill>
                <a:latin typeface="+mj-lt"/>
                <a:ea typeface="Josefin Sans" pitchFamily="2" charset="0"/>
                <a:cs typeface="Arial" panose="020B0604020202020204" pitchFamily="34" charset="0"/>
              </a:rPr>
              <a:t>Topic Transition Analysis</a:t>
            </a:r>
            <a:endParaRPr lang="en-US" sz="2000" b="1" dirty="0">
              <a:solidFill>
                <a:schemeClr val="bg1"/>
              </a:solidFill>
              <a:latin typeface="+mj-lt"/>
              <a:ea typeface="Josefin Sans" pitchFamily="2" charset="0"/>
              <a:cs typeface="Arial" panose="020B0604020202020204" pitchFamily="34" charset="0"/>
            </a:endParaRPr>
          </a:p>
        </p:txBody>
      </p:sp>
      <p:cxnSp>
        <p:nvCxnSpPr>
          <p:cNvPr id="47" name="Elbow Connector 46"/>
          <p:cNvCxnSpPr>
            <a:stCxn id="26" idx="0"/>
            <a:endCxn id="6" idx="0"/>
          </p:cNvCxnSpPr>
          <p:nvPr/>
        </p:nvCxnSpPr>
        <p:spPr>
          <a:xfrm rot="16200000" flipH="1" flipV="1">
            <a:off x="5196004" y="-861001"/>
            <a:ext cx="1342204" cy="8409645"/>
          </a:xfrm>
          <a:prstGeom prst="bentConnector3">
            <a:avLst>
              <a:gd name="adj1" fmla="val -70776"/>
            </a:avLst>
          </a:prstGeom>
          <a:ln w="3810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5900989" y="2947809"/>
            <a:ext cx="782542" cy="2"/>
          </a:xfrm>
          <a:prstGeom prst="straightConnector1">
            <a:avLst/>
          </a:prstGeom>
          <a:ln w="3810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cxnSp>
        <p:nvCxnSpPr>
          <p:cNvPr id="59" name="Straight Arrow Connector 58"/>
          <p:cNvCxnSpPr>
            <a:stCxn id="5" idx="0"/>
            <a:endCxn id="6" idx="2"/>
          </p:cNvCxnSpPr>
          <p:nvPr/>
        </p:nvCxnSpPr>
        <p:spPr>
          <a:xfrm flipV="1">
            <a:off x="1655662" y="4356584"/>
            <a:ext cx="6621" cy="360277"/>
          </a:xfrm>
          <a:prstGeom prst="straightConnector1">
            <a:avLst/>
          </a:prstGeom>
          <a:ln w="38100">
            <a:solidFill>
              <a:schemeClr val="bg1">
                <a:lumMod val="75000"/>
              </a:schemeClr>
            </a:solidFill>
            <a:tailEnd type="triangle"/>
          </a:ln>
        </p:spPr>
        <p:style>
          <a:lnRef idx="1">
            <a:schemeClr val="dk1"/>
          </a:lnRef>
          <a:fillRef idx="0">
            <a:schemeClr val="dk1"/>
          </a:fillRef>
          <a:effectRef idx="0">
            <a:schemeClr val="dk1"/>
          </a:effectRef>
          <a:fontRef idx="minor">
            <a:schemeClr val="tx1"/>
          </a:fontRef>
        </p:style>
      </p:cxnSp>
      <p:cxnSp>
        <p:nvCxnSpPr>
          <p:cNvPr id="63" name="Straight Arrow Connector 62"/>
          <p:cNvCxnSpPr>
            <a:stCxn id="7" idx="0"/>
            <a:endCxn id="38" idx="2"/>
          </p:cNvCxnSpPr>
          <p:nvPr/>
        </p:nvCxnSpPr>
        <p:spPr>
          <a:xfrm flipV="1">
            <a:off x="4843513" y="3578258"/>
            <a:ext cx="8287" cy="254468"/>
          </a:xfrm>
          <a:prstGeom prst="straightConnector1">
            <a:avLst/>
          </a:prstGeom>
          <a:ln w="3810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sp>
        <p:nvSpPr>
          <p:cNvPr id="18" name="Title 1"/>
          <p:cNvSpPr>
            <a:spLocks noGrp="1"/>
          </p:cNvSpPr>
          <p:nvPr>
            <p:ph type="title"/>
          </p:nvPr>
        </p:nvSpPr>
        <p:spPr>
          <a:xfrm>
            <a:off x="497003" y="419888"/>
            <a:ext cx="11042370" cy="946150"/>
          </a:xfrm>
        </p:spPr>
        <p:txBody>
          <a:bodyPr>
            <a:noAutofit/>
          </a:bodyPr>
          <a:lstStyle/>
          <a:p>
            <a:r>
              <a:rPr lang="en-US" sz="3200" b="1" dirty="0" smtClean="0">
                <a:latin typeface="Josefin Sans" pitchFamily="2" charset="0"/>
                <a:ea typeface="Josefin Sans" pitchFamily="2" charset="0"/>
              </a:rPr>
              <a:t/>
            </a:r>
            <a:br>
              <a:rPr lang="en-US" sz="3200" b="1" dirty="0" smtClean="0">
                <a:latin typeface="Josefin Sans" pitchFamily="2" charset="0"/>
                <a:ea typeface="Josefin Sans" pitchFamily="2" charset="0"/>
              </a:rPr>
            </a:br>
            <a:r>
              <a:rPr lang="en-US" sz="3200" dirty="0" smtClean="0">
                <a:latin typeface="Josefin Sans" pitchFamily="2" charset="0"/>
                <a:ea typeface="Josefin Sans" pitchFamily="2" charset="0"/>
              </a:rPr>
              <a:t>Combine</a:t>
            </a:r>
            <a:r>
              <a:rPr lang="en-US" sz="3200" b="1" dirty="0" smtClean="0">
                <a:latin typeface="Josefin Sans" pitchFamily="2" charset="0"/>
                <a:ea typeface="Josefin Sans" pitchFamily="2" charset="0"/>
              </a:rPr>
              <a:t> quantitative modeling </a:t>
            </a:r>
            <a:r>
              <a:rPr lang="en-US" sz="3200" dirty="0" smtClean="0">
                <a:latin typeface="Josefin Sans" pitchFamily="2" charset="0"/>
                <a:ea typeface="Josefin Sans" pitchFamily="2" charset="0"/>
              </a:rPr>
              <a:t>and</a:t>
            </a:r>
            <a:r>
              <a:rPr lang="en-US" sz="3200" b="1" dirty="0" smtClean="0">
                <a:latin typeface="Josefin Sans" pitchFamily="2" charset="0"/>
                <a:ea typeface="Josefin Sans" pitchFamily="2" charset="0"/>
              </a:rPr>
              <a:t> interactive visualization</a:t>
            </a:r>
            <a:endParaRPr lang="en-US" sz="3200" b="1" dirty="0">
              <a:latin typeface="Josefin Sans" pitchFamily="2" charset="0"/>
              <a:ea typeface="Josefin Sans" pitchFamily="2" charset="0"/>
            </a:endParaRPr>
          </a:p>
        </p:txBody>
      </p:sp>
      <p:sp>
        <p:nvSpPr>
          <p:cNvPr id="27" name="Freeform 26"/>
          <p:cNvSpPr/>
          <p:nvPr/>
        </p:nvSpPr>
        <p:spPr>
          <a:xfrm>
            <a:off x="7980355" y="3117937"/>
            <a:ext cx="601535" cy="412297"/>
          </a:xfrm>
          <a:custGeom>
            <a:avLst/>
            <a:gdLst>
              <a:gd name="connsiteX0" fmla="*/ 0 w 2165684"/>
              <a:gd name="connsiteY0" fmla="*/ 0 h 1084424"/>
              <a:gd name="connsiteX1" fmla="*/ 1720516 w 2165684"/>
              <a:gd name="connsiteY1" fmla="*/ 1082842 h 1084424"/>
              <a:gd name="connsiteX2" fmla="*/ 2165684 w 2165684"/>
              <a:gd name="connsiteY2" fmla="*/ 192506 h 1084424"/>
              <a:gd name="connsiteX0" fmla="*/ 22426 w 2188110"/>
              <a:gd name="connsiteY0" fmla="*/ 0 h 1096417"/>
              <a:gd name="connsiteX1" fmla="*/ 82584 w 2188110"/>
              <a:gd name="connsiteY1" fmla="*/ 1094873 h 1096417"/>
              <a:gd name="connsiteX2" fmla="*/ 2188110 w 2188110"/>
              <a:gd name="connsiteY2" fmla="*/ 192506 h 1096417"/>
              <a:gd name="connsiteX0" fmla="*/ 0 w 1371600"/>
              <a:gd name="connsiteY0" fmla="*/ 0 h 1618731"/>
              <a:gd name="connsiteX1" fmla="*/ 60158 w 1371600"/>
              <a:gd name="connsiteY1" fmla="*/ 1094873 h 1618731"/>
              <a:gd name="connsiteX2" fmla="*/ 1371600 w 1371600"/>
              <a:gd name="connsiteY2" fmla="*/ 1443790 h 1618731"/>
              <a:gd name="connsiteX0" fmla="*/ 0 w 1491916"/>
              <a:gd name="connsiteY0" fmla="*/ 0 h 1310091"/>
              <a:gd name="connsiteX1" fmla="*/ 180474 w 1491916"/>
              <a:gd name="connsiteY1" fmla="*/ 794084 h 1310091"/>
              <a:gd name="connsiteX2" fmla="*/ 1491916 w 1491916"/>
              <a:gd name="connsiteY2" fmla="*/ 1143001 h 1310091"/>
              <a:gd name="connsiteX0" fmla="*/ 0 w 1491916"/>
              <a:gd name="connsiteY0" fmla="*/ 0 h 1310091"/>
              <a:gd name="connsiteX1" fmla="*/ 180474 w 1491916"/>
              <a:gd name="connsiteY1" fmla="*/ 794084 h 1310091"/>
              <a:gd name="connsiteX2" fmla="*/ 1491916 w 1491916"/>
              <a:gd name="connsiteY2" fmla="*/ 1143001 h 1310091"/>
              <a:gd name="connsiteX0" fmla="*/ 0 w 1491916"/>
              <a:gd name="connsiteY0" fmla="*/ 0 h 1266195"/>
              <a:gd name="connsiteX1" fmla="*/ 842211 w 1491916"/>
              <a:gd name="connsiteY1" fmla="*/ 445168 h 1266195"/>
              <a:gd name="connsiteX2" fmla="*/ 1491916 w 1491916"/>
              <a:gd name="connsiteY2" fmla="*/ 1143001 h 1266195"/>
              <a:gd name="connsiteX0" fmla="*/ 0 w 1491916"/>
              <a:gd name="connsiteY0" fmla="*/ 0 h 1269399"/>
              <a:gd name="connsiteX1" fmla="*/ 842211 w 1491916"/>
              <a:gd name="connsiteY1" fmla="*/ 445168 h 1269399"/>
              <a:gd name="connsiteX2" fmla="*/ 1491916 w 1491916"/>
              <a:gd name="connsiteY2" fmla="*/ 1143001 h 1269399"/>
              <a:gd name="connsiteX0" fmla="*/ 0 w 1491916"/>
              <a:gd name="connsiteY0" fmla="*/ 0 h 1285125"/>
              <a:gd name="connsiteX1" fmla="*/ 842211 w 1491916"/>
              <a:gd name="connsiteY1" fmla="*/ 445168 h 1285125"/>
              <a:gd name="connsiteX2" fmla="*/ 1491916 w 1491916"/>
              <a:gd name="connsiteY2" fmla="*/ 1143001 h 1285125"/>
              <a:gd name="connsiteX0" fmla="*/ 0 w 1491916"/>
              <a:gd name="connsiteY0" fmla="*/ 0 h 1285125"/>
              <a:gd name="connsiteX1" fmla="*/ 842211 w 1491916"/>
              <a:gd name="connsiteY1" fmla="*/ 445168 h 1285125"/>
              <a:gd name="connsiteX2" fmla="*/ 1491916 w 1491916"/>
              <a:gd name="connsiteY2" fmla="*/ 1143001 h 1285125"/>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067311"/>
              <a:gd name="connsiteY0" fmla="*/ 0 h 2007034"/>
              <a:gd name="connsiteX1" fmla="*/ 1067311 w 1067311"/>
              <a:gd name="connsiteY1" fmla="*/ 2007034 h 2007034"/>
              <a:gd name="connsiteX0" fmla="*/ 0 w 1067311"/>
              <a:gd name="connsiteY0" fmla="*/ 0 h 2007034"/>
              <a:gd name="connsiteX1" fmla="*/ 1067311 w 1067311"/>
              <a:gd name="connsiteY1" fmla="*/ 2007034 h 2007034"/>
              <a:gd name="connsiteX0" fmla="*/ 0 w 998826"/>
              <a:gd name="connsiteY0" fmla="*/ 0 h 3447089"/>
              <a:gd name="connsiteX1" fmla="*/ 998826 w 998826"/>
              <a:gd name="connsiteY1" fmla="*/ 3447089 h 3447089"/>
              <a:gd name="connsiteX0" fmla="*/ 0 w 998826"/>
              <a:gd name="connsiteY0" fmla="*/ 0 h 3447089"/>
              <a:gd name="connsiteX1" fmla="*/ 998826 w 998826"/>
              <a:gd name="connsiteY1" fmla="*/ 3447089 h 3447089"/>
            </a:gdLst>
            <a:ahLst/>
            <a:cxnLst>
              <a:cxn ang="0">
                <a:pos x="connsiteX0" y="connsiteY0"/>
              </a:cxn>
              <a:cxn ang="0">
                <a:pos x="connsiteX1" y="connsiteY1"/>
              </a:cxn>
            </a:cxnLst>
            <a:rect l="l" t="t" r="r" b="b"/>
            <a:pathLst>
              <a:path w="998826" h="3447089">
                <a:moveTo>
                  <a:pt x="0" y="0"/>
                </a:moveTo>
                <a:cubicBezTo>
                  <a:pt x="320741" y="2381743"/>
                  <a:pt x="540198" y="2584513"/>
                  <a:pt x="998826" y="3447089"/>
                </a:cubicBezTo>
              </a:path>
            </a:pathLst>
          </a:custGeom>
          <a:noFill/>
          <a:ln w="38100">
            <a:solidFill>
              <a:schemeClr val="bg1">
                <a:lumMod val="65000"/>
              </a:schemeClr>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28"/>
          <p:cNvSpPr/>
          <p:nvPr/>
        </p:nvSpPr>
        <p:spPr>
          <a:xfrm>
            <a:off x="8182726" y="2324542"/>
            <a:ext cx="1665460" cy="461235"/>
          </a:xfrm>
          <a:custGeom>
            <a:avLst/>
            <a:gdLst>
              <a:gd name="connsiteX0" fmla="*/ 0 w 2165684"/>
              <a:gd name="connsiteY0" fmla="*/ 0 h 1084424"/>
              <a:gd name="connsiteX1" fmla="*/ 1720516 w 2165684"/>
              <a:gd name="connsiteY1" fmla="*/ 1082842 h 1084424"/>
              <a:gd name="connsiteX2" fmla="*/ 2165684 w 2165684"/>
              <a:gd name="connsiteY2" fmla="*/ 192506 h 1084424"/>
              <a:gd name="connsiteX0" fmla="*/ 22426 w 2188110"/>
              <a:gd name="connsiteY0" fmla="*/ 0 h 1096417"/>
              <a:gd name="connsiteX1" fmla="*/ 82584 w 2188110"/>
              <a:gd name="connsiteY1" fmla="*/ 1094873 h 1096417"/>
              <a:gd name="connsiteX2" fmla="*/ 2188110 w 2188110"/>
              <a:gd name="connsiteY2" fmla="*/ 192506 h 1096417"/>
              <a:gd name="connsiteX0" fmla="*/ 0 w 1371600"/>
              <a:gd name="connsiteY0" fmla="*/ 0 h 1618731"/>
              <a:gd name="connsiteX1" fmla="*/ 60158 w 1371600"/>
              <a:gd name="connsiteY1" fmla="*/ 1094873 h 1618731"/>
              <a:gd name="connsiteX2" fmla="*/ 1371600 w 1371600"/>
              <a:gd name="connsiteY2" fmla="*/ 1443790 h 1618731"/>
              <a:gd name="connsiteX0" fmla="*/ 0 w 1491916"/>
              <a:gd name="connsiteY0" fmla="*/ 0 h 1310091"/>
              <a:gd name="connsiteX1" fmla="*/ 180474 w 1491916"/>
              <a:gd name="connsiteY1" fmla="*/ 794084 h 1310091"/>
              <a:gd name="connsiteX2" fmla="*/ 1491916 w 1491916"/>
              <a:gd name="connsiteY2" fmla="*/ 1143001 h 1310091"/>
              <a:gd name="connsiteX0" fmla="*/ 0 w 1491916"/>
              <a:gd name="connsiteY0" fmla="*/ 0 h 1310091"/>
              <a:gd name="connsiteX1" fmla="*/ 180474 w 1491916"/>
              <a:gd name="connsiteY1" fmla="*/ 794084 h 1310091"/>
              <a:gd name="connsiteX2" fmla="*/ 1491916 w 1491916"/>
              <a:gd name="connsiteY2" fmla="*/ 1143001 h 1310091"/>
              <a:gd name="connsiteX0" fmla="*/ 0 w 1491916"/>
              <a:gd name="connsiteY0" fmla="*/ 0 h 1266195"/>
              <a:gd name="connsiteX1" fmla="*/ 842211 w 1491916"/>
              <a:gd name="connsiteY1" fmla="*/ 445168 h 1266195"/>
              <a:gd name="connsiteX2" fmla="*/ 1491916 w 1491916"/>
              <a:gd name="connsiteY2" fmla="*/ 1143001 h 1266195"/>
              <a:gd name="connsiteX0" fmla="*/ 0 w 1491916"/>
              <a:gd name="connsiteY0" fmla="*/ 0 h 1269399"/>
              <a:gd name="connsiteX1" fmla="*/ 842211 w 1491916"/>
              <a:gd name="connsiteY1" fmla="*/ 445168 h 1269399"/>
              <a:gd name="connsiteX2" fmla="*/ 1491916 w 1491916"/>
              <a:gd name="connsiteY2" fmla="*/ 1143001 h 1269399"/>
              <a:gd name="connsiteX0" fmla="*/ 0 w 1491916"/>
              <a:gd name="connsiteY0" fmla="*/ 0 h 1285125"/>
              <a:gd name="connsiteX1" fmla="*/ 842211 w 1491916"/>
              <a:gd name="connsiteY1" fmla="*/ 445168 h 1285125"/>
              <a:gd name="connsiteX2" fmla="*/ 1491916 w 1491916"/>
              <a:gd name="connsiteY2" fmla="*/ 1143001 h 1285125"/>
              <a:gd name="connsiteX0" fmla="*/ 0 w 1491916"/>
              <a:gd name="connsiteY0" fmla="*/ 0 h 1285125"/>
              <a:gd name="connsiteX1" fmla="*/ 842211 w 1491916"/>
              <a:gd name="connsiteY1" fmla="*/ 445168 h 1285125"/>
              <a:gd name="connsiteX2" fmla="*/ 1491916 w 1491916"/>
              <a:gd name="connsiteY2" fmla="*/ 1143001 h 1285125"/>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067311"/>
              <a:gd name="connsiteY0" fmla="*/ 0 h 2007034"/>
              <a:gd name="connsiteX1" fmla="*/ 1067311 w 1067311"/>
              <a:gd name="connsiteY1" fmla="*/ 2007034 h 2007034"/>
              <a:gd name="connsiteX0" fmla="*/ 0 w 1067311"/>
              <a:gd name="connsiteY0" fmla="*/ 0 h 2007034"/>
              <a:gd name="connsiteX1" fmla="*/ 1067311 w 1067311"/>
              <a:gd name="connsiteY1" fmla="*/ 2007034 h 2007034"/>
              <a:gd name="connsiteX0" fmla="*/ 0 w 998826"/>
              <a:gd name="connsiteY0" fmla="*/ 0 h 3447089"/>
              <a:gd name="connsiteX1" fmla="*/ 998826 w 998826"/>
              <a:gd name="connsiteY1" fmla="*/ 3447089 h 3447089"/>
              <a:gd name="connsiteX0" fmla="*/ 0 w 998826"/>
              <a:gd name="connsiteY0" fmla="*/ 0 h 3447089"/>
              <a:gd name="connsiteX1" fmla="*/ 998826 w 998826"/>
              <a:gd name="connsiteY1" fmla="*/ 3447089 h 3447089"/>
              <a:gd name="connsiteX0" fmla="*/ 0 w 1300159"/>
              <a:gd name="connsiteY0" fmla="*/ 103492 h 1003900"/>
              <a:gd name="connsiteX1" fmla="*/ 1300159 w 1300159"/>
              <a:gd name="connsiteY1" fmla="*/ 152051 h 1003900"/>
              <a:gd name="connsiteX0" fmla="*/ 0 w 944038"/>
              <a:gd name="connsiteY0" fmla="*/ 2972984 h 3526151"/>
              <a:gd name="connsiteX1" fmla="*/ 944038 w 944038"/>
              <a:gd name="connsiteY1" fmla="*/ 83830 h 3526151"/>
              <a:gd name="connsiteX0" fmla="*/ 0 w 2245248"/>
              <a:gd name="connsiteY0" fmla="*/ 0 h 1144498"/>
              <a:gd name="connsiteX1" fmla="*/ 2245248 w 2245248"/>
              <a:gd name="connsiteY1" fmla="*/ 1027798 h 1144498"/>
              <a:gd name="connsiteX0" fmla="*/ 0 w 2245248"/>
              <a:gd name="connsiteY0" fmla="*/ 1202922 h 2230719"/>
              <a:gd name="connsiteX1" fmla="*/ 2245248 w 2245248"/>
              <a:gd name="connsiteY1" fmla="*/ 2230720 h 2230719"/>
              <a:gd name="connsiteX0" fmla="*/ 0 w 2245248"/>
              <a:gd name="connsiteY0" fmla="*/ 1587179 h 2614976"/>
              <a:gd name="connsiteX1" fmla="*/ 2245248 w 2245248"/>
              <a:gd name="connsiteY1" fmla="*/ 2614977 h 2614976"/>
            </a:gdLst>
            <a:ahLst/>
            <a:cxnLst>
              <a:cxn ang="0">
                <a:pos x="connsiteX0" y="connsiteY0"/>
              </a:cxn>
              <a:cxn ang="0">
                <a:pos x="connsiteX1" y="connsiteY1"/>
              </a:cxn>
            </a:cxnLst>
            <a:rect l="l" t="t" r="r" b="b"/>
            <a:pathLst>
              <a:path w="2245248" h="2614976">
                <a:moveTo>
                  <a:pt x="0" y="1587179"/>
                </a:moveTo>
                <a:cubicBezTo>
                  <a:pt x="759043" y="-1272878"/>
                  <a:pt x="1786620" y="139538"/>
                  <a:pt x="2245248" y="2614977"/>
                </a:cubicBezTo>
              </a:path>
            </a:pathLst>
          </a:custGeom>
          <a:noFill/>
          <a:ln w="38100">
            <a:solidFill>
              <a:schemeClr val="bg1">
                <a:lumMod val="65000"/>
              </a:schemeClr>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8139127">
            <a:off x="9062720" y="3198813"/>
            <a:ext cx="911085" cy="264058"/>
          </a:xfrm>
          <a:custGeom>
            <a:avLst/>
            <a:gdLst>
              <a:gd name="connsiteX0" fmla="*/ 0 w 2165684"/>
              <a:gd name="connsiteY0" fmla="*/ 0 h 1084424"/>
              <a:gd name="connsiteX1" fmla="*/ 1720516 w 2165684"/>
              <a:gd name="connsiteY1" fmla="*/ 1082842 h 1084424"/>
              <a:gd name="connsiteX2" fmla="*/ 2165684 w 2165684"/>
              <a:gd name="connsiteY2" fmla="*/ 192506 h 1084424"/>
              <a:gd name="connsiteX0" fmla="*/ 22426 w 2188110"/>
              <a:gd name="connsiteY0" fmla="*/ 0 h 1096417"/>
              <a:gd name="connsiteX1" fmla="*/ 82584 w 2188110"/>
              <a:gd name="connsiteY1" fmla="*/ 1094873 h 1096417"/>
              <a:gd name="connsiteX2" fmla="*/ 2188110 w 2188110"/>
              <a:gd name="connsiteY2" fmla="*/ 192506 h 1096417"/>
              <a:gd name="connsiteX0" fmla="*/ 0 w 1371600"/>
              <a:gd name="connsiteY0" fmla="*/ 0 h 1618731"/>
              <a:gd name="connsiteX1" fmla="*/ 60158 w 1371600"/>
              <a:gd name="connsiteY1" fmla="*/ 1094873 h 1618731"/>
              <a:gd name="connsiteX2" fmla="*/ 1371600 w 1371600"/>
              <a:gd name="connsiteY2" fmla="*/ 1443790 h 1618731"/>
              <a:gd name="connsiteX0" fmla="*/ 0 w 1491916"/>
              <a:gd name="connsiteY0" fmla="*/ 0 h 1310091"/>
              <a:gd name="connsiteX1" fmla="*/ 180474 w 1491916"/>
              <a:gd name="connsiteY1" fmla="*/ 794084 h 1310091"/>
              <a:gd name="connsiteX2" fmla="*/ 1491916 w 1491916"/>
              <a:gd name="connsiteY2" fmla="*/ 1143001 h 1310091"/>
              <a:gd name="connsiteX0" fmla="*/ 0 w 1491916"/>
              <a:gd name="connsiteY0" fmla="*/ 0 h 1310091"/>
              <a:gd name="connsiteX1" fmla="*/ 180474 w 1491916"/>
              <a:gd name="connsiteY1" fmla="*/ 794084 h 1310091"/>
              <a:gd name="connsiteX2" fmla="*/ 1491916 w 1491916"/>
              <a:gd name="connsiteY2" fmla="*/ 1143001 h 1310091"/>
              <a:gd name="connsiteX0" fmla="*/ 0 w 1491916"/>
              <a:gd name="connsiteY0" fmla="*/ 0 h 1266195"/>
              <a:gd name="connsiteX1" fmla="*/ 842211 w 1491916"/>
              <a:gd name="connsiteY1" fmla="*/ 445168 h 1266195"/>
              <a:gd name="connsiteX2" fmla="*/ 1491916 w 1491916"/>
              <a:gd name="connsiteY2" fmla="*/ 1143001 h 1266195"/>
              <a:gd name="connsiteX0" fmla="*/ 0 w 1491916"/>
              <a:gd name="connsiteY0" fmla="*/ 0 h 1269399"/>
              <a:gd name="connsiteX1" fmla="*/ 842211 w 1491916"/>
              <a:gd name="connsiteY1" fmla="*/ 445168 h 1269399"/>
              <a:gd name="connsiteX2" fmla="*/ 1491916 w 1491916"/>
              <a:gd name="connsiteY2" fmla="*/ 1143001 h 1269399"/>
              <a:gd name="connsiteX0" fmla="*/ 0 w 1491916"/>
              <a:gd name="connsiteY0" fmla="*/ 0 h 1285125"/>
              <a:gd name="connsiteX1" fmla="*/ 842211 w 1491916"/>
              <a:gd name="connsiteY1" fmla="*/ 445168 h 1285125"/>
              <a:gd name="connsiteX2" fmla="*/ 1491916 w 1491916"/>
              <a:gd name="connsiteY2" fmla="*/ 1143001 h 1285125"/>
              <a:gd name="connsiteX0" fmla="*/ 0 w 1491916"/>
              <a:gd name="connsiteY0" fmla="*/ 0 h 1285125"/>
              <a:gd name="connsiteX1" fmla="*/ 842211 w 1491916"/>
              <a:gd name="connsiteY1" fmla="*/ 445168 h 1285125"/>
              <a:gd name="connsiteX2" fmla="*/ 1491916 w 1491916"/>
              <a:gd name="connsiteY2" fmla="*/ 1143001 h 1285125"/>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067311"/>
              <a:gd name="connsiteY0" fmla="*/ 0 h 2007034"/>
              <a:gd name="connsiteX1" fmla="*/ 1067311 w 1067311"/>
              <a:gd name="connsiteY1" fmla="*/ 2007034 h 2007034"/>
              <a:gd name="connsiteX0" fmla="*/ 0 w 1067311"/>
              <a:gd name="connsiteY0" fmla="*/ 0 h 2007034"/>
              <a:gd name="connsiteX1" fmla="*/ 1067311 w 1067311"/>
              <a:gd name="connsiteY1" fmla="*/ 2007034 h 2007034"/>
              <a:gd name="connsiteX0" fmla="*/ 0 w 998826"/>
              <a:gd name="connsiteY0" fmla="*/ 0 h 3447089"/>
              <a:gd name="connsiteX1" fmla="*/ 998826 w 998826"/>
              <a:gd name="connsiteY1" fmla="*/ 3447089 h 3447089"/>
              <a:gd name="connsiteX0" fmla="*/ 0 w 998826"/>
              <a:gd name="connsiteY0" fmla="*/ 0 h 3447089"/>
              <a:gd name="connsiteX1" fmla="*/ 998826 w 998826"/>
              <a:gd name="connsiteY1" fmla="*/ 3447089 h 3447089"/>
              <a:gd name="connsiteX0" fmla="*/ 0 w 1300159"/>
              <a:gd name="connsiteY0" fmla="*/ 103492 h 1003900"/>
              <a:gd name="connsiteX1" fmla="*/ 1300159 w 1300159"/>
              <a:gd name="connsiteY1" fmla="*/ 152051 h 1003900"/>
              <a:gd name="connsiteX0" fmla="*/ 0 w 944038"/>
              <a:gd name="connsiteY0" fmla="*/ 2972984 h 3526151"/>
              <a:gd name="connsiteX1" fmla="*/ 944038 w 944038"/>
              <a:gd name="connsiteY1" fmla="*/ 83830 h 3526151"/>
              <a:gd name="connsiteX0" fmla="*/ 0 w 2245248"/>
              <a:gd name="connsiteY0" fmla="*/ 0 h 1144498"/>
              <a:gd name="connsiteX1" fmla="*/ 2245248 w 2245248"/>
              <a:gd name="connsiteY1" fmla="*/ 1027798 h 1144498"/>
              <a:gd name="connsiteX0" fmla="*/ 0 w 2245248"/>
              <a:gd name="connsiteY0" fmla="*/ 1202922 h 2230719"/>
              <a:gd name="connsiteX1" fmla="*/ 2245248 w 2245248"/>
              <a:gd name="connsiteY1" fmla="*/ 2230720 h 2230719"/>
              <a:gd name="connsiteX0" fmla="*/ 0 w 2245248"/>
              <a:gd name="connsiteY0" fmla="*/ 1587179 h 2614976"/>
              <a:gd name="connsiteX1" fmla="*/ 2245248 w 2245248"/>
              <a:gd name="connsiteY1" fmla="*/ 2614977 h 2614976"/>
              <a:gd name="connsiteX0" fmla="*/ 0 w 2245248"/>
              <a:gd name="connsiteY0" fmla="*/ 1739417 h 2767214"/>
              <a:gd name="connsiteX1" fmla="*/ 2245248 w 2245248"/>
              <a:gd name="connsiteY1" fmla="*/ 2767215 h 2767214"/>
              <a:gd name="connsiteX0" fmla="*/ 0 w 1715351"/>
              <a:gd name="connsiteY0" fmla="*/ 1400522 h 3472025"/>
              <a:gd name="connsiteX1" fmla="*/ 1715351 w 1715351"/>
              <a:gd name="connsiteY1" fmla="*/ 3472026 h 3472025"/>
              <a:gd name="connsiteX0" fmla="*/ 0 w 1715351"/>
              <a:gd name="connsiteY0" fmla="*/ 477225 h 2548728"/>
              <a:gd name="connsiteX1" fmla="*/ 1715351 w 1715351"/>
              <a:gd name="connsiteY1" fmla="*/ 2548729 h 2548728"/>
              <a:gd name="connsiteX0" fmla="*/ 0 w 1228256"/>
              <a:gd name="connsiteY0" fmla="*/ 897150 h 1932900"/>
              <a:gd name="connsiteX1" fmla="*/ 1228256 w 1228256"/>
              <a:gd name="connsiteY1" fmla="*/ 1932901 h 1932900"/>
              <a:gd name="connsiteX0" fmla="*/ 0 w 1228256"/>
              <a:gd name="connsiteY0" fmla="*/ 452184 h 1487934"/>
              <a:gd name="connsiteX1" fmla="*/ 1228256 w 1228256"/>
              <a:gd name="connsiteY1" fmla="*/ 1487935 h 1487934"/>
              <a:gd name="connsiteX0" fmla="*/ 0 w 1228256"/>
              <a:gd name="connsiteY0" fmla="*/ 461329 h 1497079"/>
              <a:gd name="connsiteX1" fmla="*/ 1228256 w 1228256"/>
              <a:gd name="connsiteY1" fmla="*/ 1497080 h 1497079"/>
            </a:gdLst>
            <a:ahLst/>
            <a:cxnLst>
              <a:cxn ang="0">
                <a:pos x="connsiteX0" y="connsiteY0"/>
              </a:cxn>
              <a:cxn ang="0">
                <a:pos x="connsiteX1" y="connsiteY1"/>
              </a:cxn>
            </a:cxnLst>
            <a:rect l="l" t="t" r="r" b="b"/>
            <a:pathLst>
              <a:path w="1228256" h="1497079">
                <a:moveTo>
                  <a:pt x="0" y="461329"/>
                </a:moveTo>
                <a:cubicBezTo>
                  <a:pt x="260956" y="-338208"/>
                  <a:pt x="752463" y="-162862"/>
                  <a:pt x="1228256" y="1497080"/>
                </a:cubicBezTo>
              </a:path>
            </a:pathLst>
          </a:custGeom>
          <a:noFill/>
          <a:ln w="38100">
            <a:solidFill>
              <a:schemeClr val="bg1">
                <a:lumMod val="65000"/>
              </a:schemeClr>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6791570" y="2570465"/>
            <a:ext cx="1997242" cy="619125"/>
          </a:xfrm>
          <a:prstGeom prst="rect">
            <a:avLst/>
          </a:prstGeom>
          <a:solidFill>
            <a:schemeClr val="bg1">
              <a:lumMod val="75000"/>
            </a:schemeClr>
          </a:solidFill>
          <a:ln w="38100">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smtClean="0">
                <a:solidFill>
                  <a:schemeClr val="bg1"/>
                </a:solidFill>
                <a:latin typeface="+mj-lt"/>
                <a:ea typeface="Josefin Sans" pitchFamily="2" charset="0"/>
                <a:cs typeface="Arial" panose="020B0604020202020204" pitchFamily="34" charset="0"/>
              </a:rPr>
              <a:t>Timeline</a:t>
            </a:r>
          </a:p>
          <a:p>
            <a:pPr algn="ctr"/>
            <a:r>
              <a:rPr lang="en-US" sz="2000" b="1" dirty="0" smtClean="0">
                <a:solidFill>
                  <a:schemeClr val="bg1"/>
                </a:solidFill>
                <a:latin typeface="+mj-lt"/>
                <a:ea typeface="Josefin Sans" pitchFamily="2" charset="0"/>
                <a:cs typeface="Arial" panose="020B0604020202020204" pitchFamily="34" charset="0"/>
              </a:rPr>
              <a:t>Visualization</a:t>
            </a:r>
            <a:endParaRPr lang="en-US" sz="2000" b="1" dirty="0">
              <a:solidFill>
                <a:schemeClr val="bg1"/>
              </a:solidFill>
              <a:latin typeface="+mj-lt"/>
              <a:ea typeface="Josefin Sans" pitchFamily="2" charset="0"/>
              <a:cs typeface="Arial" panose="020B0604020202020204" pitchFamily="34" charset="0"/>
            </a:endParaRPr>
          </a:p>
        </p:txBody>
      </p:sp>
      <p:sp>
        <p:nvSpPr>
          <p:cNvPr id="25" name="Rectangle 24"/>
          <p:cNvSpPr/>
          <p:nvPr/>
        </p:nvSpPr>
        <p:spPr>
          <a:xfrm>
            <a:off x="7948261" y="3385001"/>
            <a:ext cx="2193266" cy="447726"/>
          </a:xfrm>
          <a:prstGeom prst="rect">
            <a:avLst/>
          </a:prstGeom>
          <a:solidFill>
            <a:schemeClr val="bg1">
              <a:lumMod val="75000"/>
            </a:schemeClr>
          </a:solidFill>
          <a:ln w="38100">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smtClean="0">
                <a:solidFill>
                  <a:schemeClr val="bg1"/>
                </a:solidFill>
                <a:latin typeface="+mj-lt"/>
                <a:ea typeface="Josefin Sans" pitchFamily="2" charset="0"/>
                <a:cs typeface="Arial" panose="020B0604020202020204" pitchFamily="34" charset="0"/>
              </a:rPr>
              <a:t>Raw Tweets List</a:t>
            </a:r>
            <a:endParaRPr lang="en-US" sz="2000" b="1" dirty="0">
              <a:solidFill>
                <a:schemeClr val="bg1"/>
              </a:solidFill>
              <a:latin typeface="+mj-lt"/>
              <a:ea typeface="Josefin Sans" pitchFamily="2" charset="0"/>
              <a:cs typeface="Arial" panose="020B0604020202020204" pitchFamily="34" charset="0"/>
            </a:endParaRPr>
          </a:p>
        </p:txBody>
      </p:sp>
      <p:sp>
        <p:nvSpPr>
          <p:cNvPr id="26" name="Rectangle 25"/>
          <p:cNvSpPr/>
          <p:nvPr/>
        </p:nvSpPr>
        <p:spPr>
          <a:xfrm>
            <a:off x="9073307" y="2672720"/>
            <a:ext cx="1997242" cy="410724"/>
          </a:xfrm>
          <a:prstGeom prst="rect">
            <a:avLst/>
          </a:prstGeom>
          <a:solidFill>
            <a:schemeClr val="bg1">
              <a:lumMod val="75000"/>
            </a:schemeClr>
          </a:solidFill>
          <a:ln w="38100">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smtClean="0">
                <a:solidFill>
                  <a:schemeClr val="bg1"/>
                </a:solidFill>
                <a:latin typeface="+mj-lt"/>
                <a:ea typeface="Josefin Sans" pitchFamily="2" charset="0"/>
                <a:cs typeface="Arial" panose="020B0604020202020204" pitchFamily="34" charset="0"/>
              </a:rPr>
              <a:t>Word Cloud</a:t>
            </a:r>
            <a:endParaRPr lang="en-US" sz="2000" b="1" dirty="0">
              <a:solidFill>
                <a:schemeClr val="bg1"/>
              </a:solidFill>
              <a:latin typeface="+mj-lt"/>
              <a:ea typeface="Josefin Sans" pitchFamily="2" charset="0"/>
              <a:cs typeface="Arial" panose="020B0604020202020204" pitchFamily="34" charset="0"/>
            </a:endParaRPr>
          </a:p>
        </p:txBody>
      </p:sp>
      <p:sp>
        <p:nvSpPr>
          <p:cNvPr id="2" name="Slide Number Placeholder 1"/>
          <p:cNvSpPr>
            <a:spLocks noGrp="1"/>
          </p:cNvSpPr>
          <p:nvPr>
            <p:ph type="sldNum" sz="quarter" idx="12"/>
          </p:nvPr>
        </p:nvSpPr>
        <p:spPr/>
        <p:txBody>
          <a:bodyPr/>
          <a:lstStyle/>
          <a:p>
            <a:fld id="{CBD5DA4C-FF6E-4E05-9BF1-76A164890C4E}" type="slidenum">
              <a:rPr lang="en-US" smtClean="0"/>
              <a:t>8</a:t>
            </a:fld>
            <a:endParaRPr lang="en-US" dirty="0"/>
          </a:p>
        </p:txBody>
      </p:sp>
    </p:spTree>
    <p:extLst>
      <p:ext uri="{BB962C8B-B14F-4D97-AF65-F5344CB8AC3E}">
        <p14:creationId xmlns:p14="http://schemas.microsoft.com/office/powerpoint/2010/main" val="10140531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533400" y="5931932"/>
            <a:ext cx="11389894" cy="62039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chemeClr val="bg1">
                    <a:lumMod val="85000"/>
                  </a:schemeClr>
                </a:solidFill>
                <a:latin typeface="Josefin Sans" pitchFamily="2" charset="0"/>
                <a:ea typeface="Josefin Sans" pitchFamily="2" charset="0"/>
              </a:rPr>
              <a:t>INTRO</a:t>
            </a:r>
            <a:r>
              <a:rPr lang="en-US" sz="3600" b="1" dirty="0" smtClean="0">
                <a:solidFill>
                  <a:schemeClr val="bg1">
                    <a:lumMod val="85000"/>
                  </a:schemeClr>
                </a:solidFill>
                <a:latin typeface="Josefin Sans" pitchFamily="2" charset="0"/>
                <a:ea typeface="Josefin Sans" pitchFamily="2" charset="0"/>
              </a:rPr>
              <a:t> / </a:t>
            </a:r>
            <a:r>
              <a:rPr lang="en-US" sz="3600" b="1" dirty="0">
                <a:solidFill>
                  <a:schemeClr val="tx1">
                    <a:lumMod val="65000"/>
                    <a:lumOff val="35000"/>
                  </a:schemeClr>
                </a:solidFill>
                <a:latin typeface="Josefin Sans" pitchFamily="2" charset="0"/>
                <a:ea typeface="Josefin Sans" pitchFamily="2" charset="0"/>
              </a:rPr>
              <a:t>SYSTEM</a:t>
            </a:r>
            <a:r>
              <a:rPr lang="en-US" sz="3600" b="1" dirty="0">
                <a:solidFill>
                  <a:schemeClr val="bg1">
                    <a:lumMod val="85000"/>
                  </a:schemeClr>
                </a:solidFill>
                <a:latin typeface="Josefin Sans" pitchFamily="2" charset="0"/>
                <a:ea typeface="Josefin Sans" pitchFamily="2" charset="0"/>
              </a:rPr>
              <a:t> </a:t>
            </a:r>
            <a:r>
              <a:rPr lang="en-US" sz="3600" b="1" dirty="0" smtClean="0">
                <a:solidFill>
                  <a:schemeClr val="bg1">
                    <a:lumMod val="85000"/>
                  </a:schemeClr>
                </a:solidFill>
                <a:latin typeface="Josefin Sans" pitchFamily="2" charset="0"/>
                <a:ea typeface="Josefin Sans" pitchFamily="2" charset="0"/>
              </a:rPr>
              <a:t>/ MODEL / DESIGN / CASE STUDY  </a:t>
            </a:r>
            <a:endParaRPr lang="en-US" sz="3600" b="1" dirty="0">
              <a:solidFill>
                <a:schemeClr val="bg1">
                  <a:lumMod val="85000"/>
                </a:schemeClr>
              </a:solidFill>
              <a:latin typeface="Josefin Sans" pitchFamily="2" charset="0"/>
              <a:ea typeface="Josefin Sans" pitchFamily="2" charset="0"/>
            </a:endParaRPr>
          </a:p>
        </p:txBody>
      </p:sp>
      <p:sp>
        <p:nvSpPr>
          <p:cNvPr id="5" name="Rectangle 4"/>
          <p:cNvSpPr/>
          <p:nvPr/>
        </p:nvSpPr>
        <p:spPr>
          <a:xfrm>
            <a:off x="533399" y="4716861"/>
            <a:ext cx="2244525" cy="400536"/>
          </a:xfrm>
          <a:prstGeom prst="rect">
            <a:avLst/>
          </a:prstGeom>
          <a:solidFill>
            <a:schemeClr val="bg1"/>
          </a:solidFill>
          <a:ln w="38100">
            <a:solidFill>
              <a:srgbClr val="7C85F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smtClean="0">
                <a:solidFill>
                  <a:schemeClr val="tx1">
                    <a:lumMod val="65000"/>
                    <a:lumOff val="35000"/>
                  </a:schemeClr>
                </a:solidFill>
                <a:latin typeface="+mj-lt"/>
                <a:ea typeface="Josefin Sans" pitchFamily="2" charset="0"/>
                <a:cs typeface="Arial" panose="020B0604020202020204" pitchFamily="34" charset="0"/>
              </a:rPr>
              <a:t>Collection of Tweets</a:t>
            </a:r>
            <a:endParaRPr lang="en-US" sz="2000" b="1" dirty="0">
              <a:solidFill>
                <a:schemeClr val="tx1">
                  <a:lumMod val="65000"/>
                  <a:lumOff val="35000"/>
                </a:schemeClr>
              </a:solidFill>
              <a:latin typeface="+mj-lt"/>
              <a:ea typeface="Josefin Sans" pitchFamily="2" charset="0"/>
              <a:cs typeface="Arial" panose="020B0604020202020204" pitchFamily="34" charset="0"/>
            </a:endParaRPr>
          </a:p>
        </p:txBody>
      </p:sp>
      <p:sp>
        <p:nvSpPr>
          <p:cNvPr id="6" name="Rectangle 5"/>
          <p:cNvSpPr/>
          <p:nvPr/>
        </p:nvSpPr>
        <p:spPr>
          <a:xfrm>
            <a:off x="973276" y="4014924"/>
            <a:ext cx="1378014" cy="341660"/>
          </a:xfrm>
          <a:prstGeom prst="rect">
            <a:avLst/>
          </a:prstGeom>
          <a:solidFill>
            <a:srgbClr val="7C85F2"/>
          </a:solidFill>
          <a:ln w="38100">
            <a:solidFill>
              <a:srgbClr val="7C85F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smtClean="0">
                <a:solidFill>
                  <a:schemeClr val="bg1"/>
                </a:solidFill>
                <a:latin typeface="+mj-lt"/>
                <a:ea typeface="Josefin Sans" pitchFamily="2" charset="0"/>
                <a:cs typeface="Arial" panose="020B0604020202020204" pitchFamily="34" charset="0"/>
              </a:rPr>
              <a:t>Text Search</a:t>
            </a:r>
            <a:endParaRPr lang="en-US" sz="2000" b="1" dirty="0">
              <a:solidFill>
                <a:schemeClr val="bg1"/>
              </a:solidFill>
              <a:latin typeface="+mj-lt"/>
              <a:ea typeface="Josefin Sans" pitchFamily="2" charset="0"/>
              <a:cs typeface="Arial" panose="020B0604020202020204" pitchFamily="34" charset="0"/>
            </a:endParaRPr>
          </a:p>
        </p:txBody>
      </p:sp>
      <p:sp>
        <p:nvSpPr>
          <p:cNvPr id="7" name="Rectangle 6"/>
          <p:cNvSpPr/>
          <p:nvPr/>
        </p:nvSpPr>
        <p:spPr>
          <a:xfrm>
            <a:off x="3822956" y="3832726"/>
            <a:ext cx="2041114" cy="706056"/>
          </a:xfrm>
          <a:prstGeom prst="rect">
            <a:avLst/>
          </a:prstGeom>
          <a:solidFill>
            <a:schemeClr val="bg1"/>
          </a:solidFill>
          <a:ln w="38100">
            <a:solidFill>
              <a:srgbClr val="7C85F2"/>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smtClean="0">
                <a:solidFill>
                  <a:schemeClr val="tx1">
                    <a:lumMod val="65000"/>
                    <a:lumOff val="35000"/>
                  </a:schemeClr>
                </a:solidFill>
                <a:latin typeface="+mj-lt"/>
                <a:ea typeface="Josefin Sans" pitchFamily="2" charset="0"/>
                <a:cs typeface="Arial" panose="020B0604020202020204" pitchFamily="34" charset="0"/>
              </a:rPr>
              <a:t>Time Series: </a:t>
            </a:r>
          </a:p>
          <a:p>
            <a:pPr algn="ctr"/>
            <a:r>
              <a:rPr lang="en-US" sz="2000" b="1" dirty="0" smtClean="0">
                <a:solidFill>
                  <a:schemeClr val="tx1">
                    <a:lumMod val="65000"/>
                    <a:lumOff val="35000"/>
                  </a:schemeClr>
                </a:solidFill>
                <a:latin typeface="+mj-lt"/>
                <a:ea typeface="Josefin Sans" pitchFamily="2" charset="0"/>
                <a:cs typeface="Arial" panose="020B0604020202020204" pitchFamily="34" charset="0"/>
              </a:rPr>
              <a:t>Stream of tweets</a:t>
            </a:r>
            <a:endParaRPr lang="en-US" sz="2000" b="1" dirty="0">
              <a:solidFill>
                <a:schemeClr val="tx1">
                  <a:lumMod val="65000"/>
                  <a:lumOff val="35000"/>
                </a:schemeClr>
              </a:solidFill>
              <a:latin typeface="+mj-lt"/>
              <a:ea typeface="Josefin Sans" pitchFamily="2" charset="0"/>
              <a:cs typeface="Arial" panose="020B0604020202020204" pitchFamily="34" charset="0"/>
            </a:endParaRPr>
          </a:p>
        </p:txBody>
      </p:sp>
      <p:cxnSp>
        <p:nvCxnSpPr>
          <p:cNvPr id="9" name="Straight Arrow Connector 8"/>
          <p:cNvCxnSpPr>
            <a:stCxn id="6" idx="3"/>
            <a:endCxn id="7" idx="1"/>
          </p:cNvCxnSpPr>
          <p:nvPr/>
        </p:nvCxnSpPr>
        <p:spPr>
          <a:xfrm>
            <a:off x="2351290" y="4185754"/>
            <a:ext cx="1471666" cy="0"/>
          </a:xfrm>
          <a:prstGeom prst="straightConnector1">
            <a:avLst/>
          </a:prstGeom>
          <a:ln w="38100">
            <a:solidFill>
              <a:srgbClr val="7C85F2"/>
            </a:solidFill>
            <a:tailEnd type="triangle"/>
          </a:ln>
        </p:spPr>
        <p:style>
          <a:lnRef idx="1">
            <a:schemeClr val="dk1"/>
          </a:lnRef>
          <a:fillRef idx="0">
            <a:schemeClr val="dk1"/>
          </a:fillRef>
          <a:effectRef idx="0">
            <a:schemeClr val="dk1"/>
          </a:effectRef>
          <a:fontRef idx="minor">
            <a:schemeClr val="tx1"/>
          </a:fontRef>
        </p:style>
      </p:cxnSp>
      <p:sp>
        <p:nvSpPr>
          <p:cNvPr id="28" name="TextBox 27"/>
          <p:cNvSpPr txBox="1"/>
          <p:nvPr/>
        </p:nvSpPr>
        <p:spPr>
          <a:xfrm>
            <a:off x="2356743" y="2894256"/>
            <a:ext cx="700128" cy="400110"/>
          </a:xfrm>
          <a:prstGeom prst="rect">
            <a:avLst/>
          </a:prstGeom>
          <a:noFill/>
        </p:spPr>
        <p:txBody>
          <a:bodyPr wrap="none" rtlCol="0">
            <a:spAutoFit/>
          </a:bodyPr>
          <a:lstStyle/>
          <a:p>
            <a:r>
              <a:rPr lang="en-US" sz="2000" b="1" i="1" dirty="0">
                <a:solidFill>
                  <a:schemeClr val="tx1">
                    <a:lumMod val="65000"/>
                    <a:lumOff val="35000"/>
                  </a:schemeClr>
                </a:solidFill>
                <a:latin typeface="+mj-lt"/>
                <a:ea typeface="Josefin Sans" pitchFamily="2" charset="0"/>
                <a:cs typeface="Arial" panose="020B0604020202020204" pitchFamily="34" charset="0"/>
              </a:rPr>
              <a:t>Topic</a:t>
            </a:r>
          </a:p>
        </p:txBody>
      </p:sp>
      <p:sp>
        <p:nvSpPr>
          <p:cNvPr id="35" name="Freeform 34"/>
          <p:cNvSpPr/>
          <p:nvPr/>
        </p:nvSpPr>
        <p:spPr>
          <a:xfrm>
            <a:off x="3062830" y="3117937"/>
            <a:ext cx="627976" cy="898157"/>
          </a:xfrm>
          <a:custGeom>
            <a:avLst/>
            <a:gdLst>
              <a:gd name="connsiteX0" fmla="*/ 0 w 2165684"/>
              <a:gd name="connsiteY0" fmla="*/ 0 h 1084424"/>
              <a:gd name="connsiteX1" fmla="*/ 1720516 w 2165684"/>
              <a:gd name="connsiteY1" fmla="*/ 1082842 h 1084424"/>
              <a:gd name="connsiteX2" fmla="*/ 2165684 w 2165684"/>
              <a:gd name="connsiteY2" fmla="*/ 192506 h 1084424"/>
              <a:gd name="connsiteX0" fmla="*/ 22426 w 2188110"/>
              <a:gd name="connsiteY0" fmla="*/ 0 h 1096417"/>
              <a:gd name="connsiteX1" fmla="*/ 82584 w 2188110"/>
              <a:gd name="connsiteY1" fmla="*/ 1094873 h 1096417"/>
              <a:gd name="connsiteX2" fmla="*/ 2188110 w 2188110"/>
              <a:gd name="connsiteY2" fmla="*/ 192506 h 1096417"/>
              <a:gd name="connsiteX0" fmla="*/ 0 w 1371600"/>
              <a:gd name="connsiteY0" fmla="*/ 0 h 1618731"/>
              <a:gd name="connsiteX1" fmla="*/ 60158 w 1371600"/>
              <a:gd name="connsiteY1" fmla="*/ 1094873 h 1618731"/>
              <a:gd name="connsiteX2" fmla="*/ 1371600 w 1371600"/>
              <a:gd name="connsiteY2" fmla="*/ 1443790 h 1618731"/>
              <a:gd name="connsiteX0" fmla="*/ 0 w 1491916"/>
              <a:gd name="connsiteY0" fmla="*/ 0 h 1310091"/>
              <a:gd name="connsiteX1" fmla="*/ 180474 w 1491916"/>
              <a:gd name="connsiteY1" fmla="*/ 794084 h 1310091"/>
              <a:gd name="connsiteX2" fmla="*/ 1491916 w 1491916"/>
              <a:gd name="connsiteY2" fmla="*/ 1143001 h 1310091"/>
              <a:gd name="connsiteX0" fmla="*/ 0 w 1491916"/>
              <a:gd name="connsiteY0" fmla="*/ 0 h 1310091"/>
              <a:gd name="connsiteX1" fmla="*/ 180474 w 1491916"/>
              <a:gd name="connsiteY1" fmla="*/ 794084 h 1310091"/>
              <a:gd name="connsiteX2" fmla="*/ 1491916 w 1491916"/>
              <a:gd name="connsiteY2" fmla="*/ 1143001 h 1310091"/>
              <a:gd name="connsiteX0" fmla="*/ 0 w 1491916"/>
              <a:gd name="connsiteY0" fmla="*/ 0 h 1266195"/>
              <a:gd name="connsiteX1" fmla="*/ 842211 w 1491916"/>
              <a:gd name="connsiteY1" fmla="*/ 445168 h 1266195"/>
              <a:gd name="connsiteX2" fmla="*/ 1491916 w 1491916"/>
              <a:gd name="connsiteY2" fmla="*/ 1143001 h 1266195"/>
              <a:gd name="connsiteX0" fmla="*/ 0 w 1491916"/>
              <a:gd name="connsiteY0" fmla="*/ 0 h 1269399"/>
              <a:gd name="connsiteX1" fmla="*/ 842211 w 1491916"/>
              <a:gd name="connsiteY1" fmla="*/ 445168 h 1269399"/>
              <a:gd name="connsiteX2" fmla="*/ 1491916 w 1491916"/>
              <a:gd name="connsiteY2" fmla="*/ 1143001 h 1269399"/>
              <a:gd name="connsiteX0" fmla="*/ 0 w 1491916"/>
              <a:gd name="connsiteY0" fmla="*/ 0 h 1285125"/>
              <a:gd name="connsiteX1" fmla="*/ 842211 w 1491916"/>
              <a:gd name="connsiteY1" fmla="*/ 445168 h 1285125"/>
              <a:gd name="connsiteX2" fmla="*/ 1491916 w 1491916"/>
              <a:gd name="connsiteY2" fmla="*/ 1143001 h 1285125"/>
              <a:gd name="connsiteX0" fmla="*/ 0 w 1491916"/>
              <a:gd name="connsiteY0" fmla="*/ 0 h 1285125"/>
              <a:gd name="connsiteX1" fmla="*/ 842211 w 1491916"/>
              <a:gd name="connsiteY1" fmla="*/ 445168 h 1285125"/>
              <a:gd name="connsiteX2" fmla="*/ 1491916 w 1491916"/>
              <a:gd name="connsiteY2" fmla="*/ 1143001 h 1285125"/>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Lst>
            <a:ahLst/>
            <a:cxnLst>
              <a:cxn ang="0">
                <a:pos x="connsiteX0" y="connsiteY0"/>
              </a:cxn>
              <a:cxn ang="0">
                <a:pos x="connsiteX1" y="connsiteY1"/>
              </a:cxn>
            </a:cxnLst>
            <a:rect l="l" t="t" r="r" b="b"/>
            <a:pathLst>
              <a:path w="1491916" h="1143001">
                <a:moveTo>
                  <a:pt x="0" y="0"/>
                </a:moveTo>
                <a:cubicBezTo>
                  <a:pt x="882316" y="20053"/>
                  <a:pt x="814137" y="1086854"/>
                  <a:pt x="1491916" y="1143001"/>
                </a:cubicBezTo>
              </a:path>
            </a:pathLst>
          </a:custGeom>
          <a:noFill/>
          <a:ln w="38100">
            <a:solidFill>
              <a:srgbClr val="7C85F2"/>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p:cNvSpPr txBox="1"/>
          <p:nvPr/>
        </p:nvSpPr>
        <p:spPr>
          <a:xfrm>
            <a:off x="1794094" y="3254534"/>
            <a:ext cx="1300356" cy="400110"/>
          </a:xfrm>
          <a:prstGeom prst="rect">
            <a:avLst/>
          </a:prstGeom>
          <a:noFill/>
        </p:spPr>
        <p:txBody>
          <a:bodyPr wrap="none" rtlCol="0">
            <a:spAutoFit/>
          </a:bodyPr>
          <a:lstStyle/>
          <a:p>
            <a:r>
              <a:rPr lang="en-US" sz="2000" b="1" i="1" dirty="0" smtClean="0">
                <a:solidFill>
                  <a:schemeClr val="tx1">
                    <a:lumMod val="65000"/>
                    <a:lumOff val="35000"/>
                  </a:schemeClr>
                </a:solidFill>
                <a:latin typeface="+mj-lt"/>
                <a:ea typeface="Josefin Sans" pitchFamily="2" charset="0"/>
                <a:cs typeface="Arial" panose="020B0604020202020204" pitchFamily="34" charset="0"/>
              </a:rPr>
              <a:t>User group</a:t>
            </a:r>
            <a:endParaRPr lang="en-US" sz="2000" b="1" i="1" dirty="0">
              <a:solidFill>
                <a:schemeClr val="tx1">
                  <a:lumMod val="65000"/>
                  <a:lumOff val="35000"/>
                </a:schemeClr>
              </a:solidFill>
              <a:latin typeface="+mj-lt"/>
              <a:ea typeface="Josefin Sans" pitchFamily="2" charset="0"/>
              <a:cs typeface="Arial" panose="020B0604020202020204" pitchFamily="34" charset="0"/>
            </a:endParaRPr>
          </a:p>
        </p:txBody>
      </p:sp>
      <p:sp>
        <p:nvSpPr>
          <p:cNvPr id="37" name="Freeform 36"/>
          <p:cNvSpPr/>
          <p:nvPr/>
        </p:nvSpPr>
        <p:spPr>
          <a:xfrm>
            <a:off x="3062828" y="3407932"/>
            <a:ext cx="627977" cy="666454"/>
          </a:xfrm>
          <a:custGeom>
            <a:avLst/>
            <a:gdLst>
              <a:gd name="connsiteX0" fmla="*/ 0 w 2165684"/>
              <a:gd name="connsiteY0" fmla="*/ 0 h 1084424"/>
              <a:gd name="connsiteX1" fmla="*/ 1720516 w 2165684"/>
              <a:gd name="connsiteY1" fmla="*/ 1082842 h 1084424"/>
              <a:gd name="connsiteX2" fmla="*/ 2165684 w 2165684"/>
              <a:gd name="connsiteY2" fmla="*/ 192506 h 1084424"/>
              <a:gd name="connsiteX0" fmla="*/ 22426 w 2188110"/>
              <a:gd name="connsiteY0" fmla="*/ 0 h 1096417"/>
              <a:gd name="connsiteX1" fmla="*/ 82584 w 2188110"/>
              <a:gd name="connsiteY1" fmla="*/ 1094873 h 1096417"/>
              <a:gd name="connsiteX2" fmla="*/ 2188110 w 2188110"/>
              <a:gd name="connsiteY2" fmla="*/ 192506 h 1096417"/>
              <a:gd name="connsiteX0" fmla="*/ 0 w 1371600"/>
              <a:gd name="connsiteY0" fmla="*/ 0 h 1618731"/>
              <a:gd name="connsiteX1" fmla="*/ 60158 w 1371600"/>
              <a:gd name="connsiteY1" fmla="*/ 1094873 h 1618731"/>
              <a:gd name="connsiteX2" fmla="*/ 1371600 w 1371600"/>
              <a:gd name="connsiteY2" fmla="*/ 1443790 h 1618731"/>
              <a:gd name="connsiteX0" fmla="*/ 0 w 1491916"/>
              <a:gd name="connsiteY0" fmla="*/ 0 h 1310091"/>
              <a:gd name="connsiteX1" fmla="*/ 180474 w 1491916"/>
              <a:gd name="connsiteY1" fmla="*/ 794084 h 1310091"/>
              <a:gd name="connsiteX2" fmla="*/ 1491916 w 1491916"/>
              <a:gd name="connsiteY2" fmla="*/ 1143001 h 1310091"/>
              <a:gd name="connsiteX0" fmla="*/ 0 w 1491916"/>
              <a:gd name="connsiteY0" fmla="*/ 0 h 1310091"/>
              <a:gd name="connsiteX1" fmla="*/ 180474 w 1491916"/>
              <a:gd name="connsiteY1" fmla="*/ 794084 h 1310091"/>
              <a:gd name="connsiteX2" fmla="*/ 1491916 w 1491916"/>
              <a:gd name="connsiteY2" fmla="*/ 1143001 h 1310091"/>
              <a:gd name="connsiteX0" fmla="*/ 0 w 1491916"/>
              <a:gd name="connsiteY0" fmla="*/ 0 h 1266195"/>
              <a:gd name="connsiteX1" fmla="*/ 842211 w 1491916"/>
              <a:gd name="connsiteY1" fmla="*/ 445168 h 1266195"/>
              <a:gd name="connsiteX2" fmla="*/ 1491916 w 1491916"/>
              <a:gd name="connsiteY2" fmla="*/ 1143001 h 1266195"/>
              <a:gd name="connsiteX0" fmla="*/ 0 w 1491916"/>
              <a:gd name="connsiteY0" fmla="*/ 0 h 1269399"/>
              <a:gd name="connsiteX1" fmla="*/ 842211 w 1491916"/>
              <a:gd name="connsiteY1" fmla="*/ 445168 h 1269399"/>
              <a:gd name="connsiteX2" fmla="*/ 1491916 w 1491916"/>
              <a:gd name="connsiteY2" fmla="*/ 1143001 h 1269399"/>
              <a:gd name="connsiteX0" fmla="*/ 0 w 1491916"/>
              <a:gd name="connsiteY0" fmla="*/ 0 h 1285125"/>
              <a:gd name="connsiteX1" fmla="*/ 842211 w 1491916"/>
              <a:gd name="connsiteY1" fmla="*/ 445168 h 1285125"/>
              <a:gd name="connsiteX2" fmla="*/ 1491916 w 1491916"/>
              <a:gd name="connsiteY2" fmla="*/ 1143001 h 1285125"/>
              <a:gd name="connsiteX0" fmla="*/ 0 w 1491916"/>
              <a:gd name="connsiteY0" fmla="*/ 0 h 1285125"/>
              <a:gd name="connsiteX1" fmla="*/ 842211 w 1491916"/>
              <a:gd name="connsiteY1" fmla="*/ 445168 h 1285125"/>
              <a:gd name="connsiteX2" fmla="*/ 1491916 w 1491916"/>
              <a:gd name="connsiteY2" fmla="*/ 1143001 h 1285125"/>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636295"/>
              <a:gd name="connsiteY0" fmla="*/ 0 h 866274"/>
              <a:gd name="connsiteX1" fmla="*/ 1636295 w 1636295"/>
              <a:gd name="connsiteY1" fmla="*/ 866274 h 866274"/>
              <a:gd name="connsiteX0" fmla="*/ 0 w 1419727"/>
              <a:gd name="connsiteY0" fmla="*/ 0 h 745959"/>
              <a:gd name="connsiteX1" fmla="*/ 1419727 w 1419727"/>
              <a:gd name="connsiteY1" fmla="*/ 745959 h 745959"/>
            </a:gdLst>
            <a:ahLst/>
            <a:cxnLst>
              <a:cxn ang="0">
                <a:pos x="connsiteX0" y="connsiteY0"/>
              </a:cxn>
              <a:cxn ang="0">
                <a:pos x="connsiteX1" y="connsiteY1"/>
              </a:cxn>
            </a:cxnLst>
            <a:rect l="l" t="t" r="r" b="b"/>
            <a:pathLst>
              <a:path w="1419727" h="745959">
                <a:moveTo>
                  <a:pt x="0" y="0"/>
                </a:moveTo>
                <a:cubicBezTo>
                  <a:pt x="882316" y="20053"/>
                  <a:pt x="741948" y="689812"/>
                  <a:pt x="1419727" y="745959"/>
                </a:cubicBezTo>
              </a:path>
            </a:pathLst>
          </a:custGeom>
          <a:noFill/>
          <a:ln w="38100">
            <a:solidFill>
              <a:srgbClr val="7C85F2"/>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3839529" y="2947811"/>
            <a:ext cx="2024541" cy="630447"/>
          </a:xfrm>
          <a:prstGeom prst="rect">
            <a:avLst/>
          </a:prstGeom>
          <a:solidFill>
            <a:schemeClr val="bg1">
              <a:lumMod val="75000"/>
            </a:schemeClr>
          </a:solidFill>
          <a:ln w="38100">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smtClean="0">
                <a:solidFill>
                  <a:schemeClr val="bg1"/>
                </a:solidFill>
                <a:latin typeface="+mj-lt"/>
                <a:ea typeface="Josefin Sans" pitchFamily="2" charset="0"/>
                <a:cs typeface="Arial" panose="020B0604020202020204" pitchFamily="34" charset="0"/>
              </a:rPr>
              <a:t>Topic Competition Modeling</a:t>
            </a:r>
            <a:endParaRPr lang="en-US" sz="2000" b="1" dirty="0">
              <a:solidFill>
                <a:schemeClr val="bg1"/>
              </a:solidFill>
              <a:latin typeface="+mj-lt"/>
              <a:ea typeface="Josefin Sans" pitchFamily="2" charset="0"/>
              <a:cs typeface="Arial" panose="020B0604020202020204" pitchFamily="34" charset="0"/>
            </a:endParaRPr>
          </a:p>
        </p:txBody>
      </p:sp>
      <p:sp>
        <p:nvSpPr>
          <p:cNvPr id="41" name="Rectangle 40"/>
          <p:cNvSpPr/>
          <p:nvPr/>
        </p:nvSpPr>
        <p:spPr>
          <a:xfrm>
            <a:off x="3839529" y="2240368"/>
            <a:ext cx="2024541" cy="660195"/>
          </a:xfrm>
          <a:prstGeom prst="rect">
            <a:avLst/>
          </a:prstGeom>
          <a:solidFill>
            <a:schemeClr val="bg1">
              <a:lumMod val="75000"/>
            </a:schemeClr>
          </a:solidFill>
          <a:ln w="38100">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smtClean="0">
                <a:solidFill>
                  <a:schemeClr val="bg1"/>
                </a:solidFill>
                <a:latin typeface="+mj-lt"/>
                <a:ea typeface="Josefin Sans" pitchFamily="2" charset="0"/>
                <a:cs typeface="Arial" panose="020B0604020202020204" pitchFamily="34" charset="0"/>
              </a:rPr>
              <a:t>Topic Transition Analysis</a:t>
            </a:r>
            <a:endParaRPr lang="en-US" sz="2000" b="1" dirty="0">
              <a:solidFill>
                <a:schemeClr val="bg1"/>
              </a:solidFill>
              <a:latin typeface="+mj-lt"/>
              <a:ea typeface="Josefin Sans" pitchFamily="2" charset="0"/>
              <a:cs typeface="Arial" panose="020B0604020202020204" pitchFamily="34" charset="0"/>
            </a:endParaRPr>
          </a:p>
        </p:txBody>
      </p:sp>
      <p:cxnSp>
        <p:nvCxnSpPr>
          <p:cNvPr id="47" name="Elbow Connector 46"/>
          <p:cNvCxnSpPr>
            <a:stCxn id="26" idx="0"/>
            <a:endCxn id="6" idx="0"/>
          </p:cNvCxnSpPr>
          <p:nvPr/>
        </p:nvCxnSpPr>
        <p:spPr>
          <a:xfrm rot="16200000" flipH="1" flipV="1">
            <a:off x="5196004" y="-861001"/>
            <a:ext cx="1342204" cy="8409645"/>
          </a:xfrm>
          <a:prstGeom prst="bentConnector3">
            <a:avLst>
              <a:gd name="adj1" fmla="val -70776"/>
            </a:avLst>
          </a:prstGeom>
          <a:ln w="3810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0" name="Straight Arrow Connector 49"/>
          <p:cNvCxnSpPr/>
          <p:nvPr/>
        </p:nvCxnSpPr>
        <p:spPr>
          <a:xfrm>
            <a:off x="5900989" y="2947809"/>
            <a:ext cx="782542" cy="2"/>
          </a:xfrm>
          <a:prstGeom prst="straightConnector1">
            <a:avLst/>
          </a:prstGeom>
          <a:ln w="3810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cxnSp>
        <p:nvCxnSpPr>
          <p:cNvPr id="59" name="Straight Arrow Connector 58"/>
          <p:cNvCxnSpPr>
            <a:stCxn id="5" idx="0"/>
            <a:endCxn id="6" idx="2"/>
          </p:cNvCxnSpPr>
          <p:nvPr/>
        </p:nvCxnSpPr>
        <p:spPr>
          <a:xfrm flipV="1">
            <a:off x="1655662" y="4356584"/>
            <a:ext cx="6621" cy="360277"/>
          </a:xfrm>
          <a:prstGeom prst="straightConnector1">
            <a:avLst/>
          </a:prstGeom>
          <a:ln w="38100">
            <a:solidFill>
              <a:srgbClr val="7C85F2"/>
            </a:solidFill>
            <a:tailEnd type="triangle"/>
          </a:ln>
        </p:spPr>
        <p:style>
          <a:lnRef idx="1">
            <a:schemeClr val="dk1"/>
          </a:lnRef>
          <a:fillRef idx="0">
            <a:schemeClr val="dk1"/>
          </a:fillRef>
          <a:effectRef idx="0">
            <a:schemeClr val="dk1"/>
          </a:effectRef>
          <a:fontRef idx="minor">
            <a:schemeClr val="tx1"/>
          </a:fontRef>
        </p:style>
      </p:cxnSp>
      <p:cxnSp>
        <p:nvCxnSpPr>
          <p:cNvPr id="63" name="Straight Arrow Connector 62"/>
          <p:cNvCxnSpPr>
            <a:stCxn id="7" idx="0"/>
            <a:endCxn id="38" idx="2"/>
          </p:cNvCxnSpPr>
          <p:nvPr/>
        </p:nvCxnSpPr>
        <p:spPr>
          <a:xfrm flipV="1">
            <a:off x="4843513" y="3578258"/>
            <a:ext cx="8287" cy="254468"/>
          </a:xfrm>
          <a:prstGeom prst="straightConnector1">
            <a:avLst/>
          </a:prstGeom>
          <a:ln w="38100">
            <a:solidFill>
              <a:schemeClr val="bg1">
                <a:lumMod val="65000"/>
              </a:schemeClr>
            </a:solidFill>
            <a:tailEnd type="triangle"/>
          </a:ln>
        </p:spPr>
        <p:style>
          <a:lnRef idx="1">
            <a:schemeClr val="dk1"/>
          </a:lnRef>
          <a:fillRef idx="0">
            <a:schemeClr val="dk1"/>
          </a:fillRef>
          <a:effectRef idx="0">
            <a:schemeClr val="dk1"/>
          </a:effectRef>
          <a:fontRef idx="minor">
            <a:schemeClr val="tx1"/>
          </a:fontRef>
        </p:style>
      </p:cxnSp>
      <p:sp>
        <p:nvSpPr>
          <p:cNvPr id="18" name="Title 1"/>
          <p:cNvSpPr>
            <a:spLocks noGrp="1"/>
          </p:cNvSpPr>
          <p:nvPr>
            <p:ph type="title"/>
          </p:nvPr>
        </p:nvSpPr>
        <p:spPr>
          <a:xfrm>
            <a:off x="497003" y="419888"/>
            <a:ext cx="11042370" cy="946150"/>
          </a:xfrm>
        </p:spPr>
        <p:txBody>
          <a:bodyPr>
            <a:noAutofit/>
          </a:bodyPr>
          <a:lstStyle/>
          <a:p>
            <a:r>
              <a:rPr lang="en-US" sz="3200" b="1" dirty="0" smtClean="0">
                <a:latin typeface="Josefin Sans" pitchFamily="2" charset="0"/>
                <a:ea typeface="Josefin Sans" pitchFamily="2" charset="0"/>
              </a:rPr>
              <a:t/>
            </a:r>
            <a:br>
              <a:rPr lang="en-US" sz="3200" b="1" dirty="0" smtClean="0">
                <a:latin typeface="Josefin Sans" pitchFamily="2" charset="0"/>
                <a:ea typeface="Josefin Sans" pitchFamily="2" charset="0"/>
              </a:rPr>
            </a:br>
            <a:r>
              <a:rPr lang="en-US" sz="3200" dirty="0" smtClean="0">
                <a:latin typeface="Josefin Sans" pitchFamily="2" charset="0"/>
                <a:ea typeface="Josefin Sans" pitchFamily="2" charset="0"/>
              </a:rPr>
              <a:t>Combine</a:t>
            </a:r>
            <a:r>
              <a:rPr lang="en-US" sz="3200" b="1" dirty="0" smtClean="0">
                <a:latin typeface="Josefin Sans" pitchFamily="2" charset="0"/>
                <a:ea typeface="Josefin Sans" pitchFamily="2" charset="0"/>
              </a:rPr>
              <a:t> quantitative modeling </a:t>
            </a:r>
            <a:r>
              <a:rPr lang="en-US" sz="3200" dirty="0" smtClean="0">
                <a:latin typeface="Josefin Sans" pitchFamily="2" charset="0"/>
                <a:ea typeface="Josefin Sans" pitchFamily="2" charset="0"/>
              </a:rPr>
              <a:t>and</a:t>
            </a:r>
            <a:r>
              <a:rPr lang="en-US" sz="3200" b="1" dirty="0" smtClean="0">
                <a:latin typeface="Josefin Sans" pitchFamily="2" charset="0"/>
                <a:ea typeface="Josefin Sans" pitchFamily="2" charset="0"/>
              </a:rPr>
              <a:t> interactive visualization</a:t>
            </a:r>
            <a:endParaRPr lang="en-US" sz="3200" b="1" dirty="0">
              <a:latin typeface="Josefin Sans" pitchFamily="2" charset="0"/>
              <a:ea typeface="Josefin Sans" pitchFamily="2" charset="0"/>
            </a:endParaRPr>
          </a:p>
        </p:txBody>
      </p:sp>
      <p:sp>
        <p:nvSpPr>
          <p:cNvPr id="27" name="Freeform 26"/>
          <p:cNvSpPr/>
          <p:nvPr/>
        </p:nvSpPr>
        <p:spPr>
          <a:xfrm>
            <a:off x="7980355" y="3117937"/>
            <a:ext cx="601535" cy="412297"/>
          </a:xfrm>
          <a:custGeom>
            <a:avLst/>
            <a:gdLst>
              <a:gd name="connsiteX0" fmla="*/ 0 w 2165684"/>
              <a:gd name="connsiteY0" fmla="*/ 0 h 1084424"/>
              <a:gd name="connsiteX1" fmla="*/ 1720516 w 2165684"/>
              <a:gd name="connsiteY1" fmla="*/ 1082842 h 1084424"/>
              <a:gd name="connsiteX2" fmla="*/ 2165684 w 2165684"/>
              <a:gd name="connsiteY2" fmla="*/ 192506 h 1084424"/>
              <a:gd name="connsiteX0" fmla="*/ 22426 w 2188110"/>
              <a:gd name="connsiteY0" fmla="*/ 0 h 1096417"/>
              <a:gd name="connsiteX1" fmla="*/ 82584 w 2188110"/>
              <a:gd name="connsiteY1" fmla="*/ 1094873 h 1096417"/>
              <a:gd name="connsiteX2" fmla="*/ 2188110 w 2188110"/>
              <a:gd name="connsiteY2" fmla="*/ 192506 h 1096417"/>
              <a:gd name="connsiteX0" fmla="*/ 0 w 1371600"/>
              <a:gd name="connsiteY0" fmla="*/ 0 h 1618731"/>
              <a:gd name="connsiteX1" fmla="*/ 60158 w 1371600"/>
              <a:gd name="connsiteY1" fmla="*/ 1094873 h 1618731"/>
              <a:gd name="connsiteX2" fmla="*/ 1371600 w 1371600"/>
              <a:gd name="connsiteY2" fmla="*/ 1443790 h 1618731"/>
              <a:gd name="connsiteX0" fmla="*/ 0 w 1491916"/>
              <a:gd name="connsiteY0" fmla="*/ 0 h 1310091"/>
              <a:gd name="connsiteX1" fmla="*/ 180474 w 1491916"/>
              <a:gd name="connsiteY1" fmla="*/ 794084 h 1310091"/>
              <a:gd name="connsiteX2" fmla="*/ 1491916 w 1491916"/>
              <a:gd name="connsiteY2" fmla="*/ 1143001 h 1310091"/>
              <a:gd name="connsiteX0" fmla="*/ 0 w 1491916"/>
              <a:gd name="connsiteY0" fmla="*/ 0 h 1310091"/>
              <a:gd name="connsiteX1" fmla="*/ 180474 w 1491916"/>
              <a:gd name="connsiteY1" fmla="*/ 794084 h 1310091"/>
              <a:gd name="connsiteX2" fmla="*/ 1491916 w 1491916"/>
              <a:gd name="connsiteY2" fmla="*/ 1143001 h 1310091"/>
              <a:gd name="connsiteX0" fmla="*/ 0 w 1491916"/>
              <a:gd name="connsiteY0" fmla="*/ 0 h 1266195"/>
              <a:gd name="connsiteX1" fmla="*/ 842211 w 1491916"/>
              <a:gd name="connsiteY1" fmla="*/ 445168 h 1266195"/>
              <a:gd name="connsiteX2" fmla="*/ 1491916 w 1491916"/>
              <a:gd name="connsiteY2" fmla="*/ 1143001 h 1266195"/>
              <a:gd name="connsiteX0" fmla="*/ 0 w 1491916"/>
              <a:gd name="connsiteY0" fmla="*/ 0 h 1269399"/>
              <a:gd name="connsiteX1" fmla="*/ 842211 w 1491916"/>
              <a:gd name="connsiteY1" fmla="*/ 445168 h 1269399"/>
              <a:gd name="connsiteX2" fmla="*/ 1491916 w 1491916"/>
              <a:gd name="connsiteY2" fmla="*/ 1143001 h 1269399"/>
              <a:gd name="connsiteX0" fmla="*/ 0 w 1491916"/>
              <a:gd name="connsiteY0" fmla="*/ 0 h 1285125"/>
              <a:gd name="connsiteX1" fmla="*/ 842211 w 1491916"/>
              <a:gd name="connsiteY1" fmla="*/ 445168 h 1285125"/>
              <a:gd name="connsiteX2" fmla="*/ 1491916 w 1491916"/>
              <a:gd name="connsiteY2" fmla="*/ 1143001 h 1285125"/>
              <a:gd name="connsiteX0" fmla="*/ 0 w 1491916"/>
              <a:gd name="connsiteY0" fmla="*/ 0 h 1285125"/>
              <a:gd name="connsiteX1" fmla="*/ 842211 w 1491916"/>
              <a:gd name="connsiteY1" fmla="*/ 445168 h 1285125"/>
              <a:gd name="connsiteX2" fmla="*/ 1491916 w 1491916"/>
              <a:gd name="connsiteY2" fmla="*/ 1143001 h 1285125"/>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067311"/>
              <a:gd name="connsiteY0" fmla="*/ 0 h 2007034"/>
              <a:gd name="connsiteX1" fmla="*/ 1067311 w 1067311"/>
              <a:gd name="connsiteY1" fmla="*/ 2007034 h 2007034"/>
              <a:gd name="connsiteX0" fmla="*/ 0 w 1067311"/>
              <a:gd name="connsiteY0" fmla="*/ 0 h 2007034"/>
              <a:gd name="connsiteX1" fmla="*/ 1067311 w 1067311"/>
              <a:gd name="connsiteY1" fmla="*/ 2007034 h 2007034"/>
              <a:gd name="connsiteX0" fmla="*/ 0 w 998826"/>
              <a:gd name="connsiteY0" fmla="*/ 0 h 3447089"/>
              <a:gd name="connsiteX1" fmla="*/ 998826 w 998826"/>
              <a:gd name="connsiteY1" fmla="*/ 3447089 h 3447089"/>
              <a:gd name="connsiteX0" fmla="*/ 0 w 998826"/>
              <a:gd name="connsiteY0" fmla="*/ 0 h 3447089"/>
              <a:gd name="connsiteX1" fmla="*/ 998826 w 998826"/>
              <a:gd name="connsiteY1" fmla="*/ 3447089 h 3447089"/>
            </a:gdLst>
            <a:ahLst/>
            <a:cxnLst>
              <a:cxn ang="0">
                <a:pos x="connsiteX0" y="connsiteY0"/>
              </a:cxn>
              <a:cxn ang="0">
                <a:pos x="connsiteX1" y="connsiteY1"/>
              </a:cxn>
            </a:cxnLst>
            <a:rect l="l" t="t" r="r" b="b"/>
            <a:pathLst>
              <a:path w="998826" h="3447089">
                <a:moveTo>
                  <a:pt x="0" y="0"/>
                </a:moveTo>
                <a:cubicBezTo>
                  <a:pt x="320741" y="2381743"/>
                  <a:pt x="540198" y="2584513"/>
                  <a:pt x="998826" y="3447089"/>
                </a:cubicBezTo>
              </a:path>
            </a:pathLst>
          </a:custGeom>
          <a:noFill/>
          <a:ln w="38100">
            <a:solidFill>
              <a:schemeClr val="bg1">
                <a:lumMod val="65000"/>
              </a:schemeClr>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28"/>
          <p:cNvSpPr/>
          <p:nvPr/>
        </p:nvSpPr>
        <p:spPr>
          <a:xfrm>
            <a:off x="8182726" y="2324542"/>
            <a:ext cx="1665460" cy="461235"/>
          </a:xfrm>
          <a:custGeom>
            <a:avLst/>
            <a:gdLst>
              <a:gd name="connsiteX0" fmla="*/ 0 w 2165684"/>
              <a:gd name="connsiteY0" fmla="*/ 0 h 1084424"/>
              <a:gd name="connsiteX1" fmla="*/ 1720516 w 2165684"/>
              <a:gd name="connsiteY1" fmla="*/ 1082842 h 1084424"/>
              <a:gd name="connsiteX2" fmla="*/ 2165684 w 2165684"/>
              <a:gd name="connsiteY2" fmla="*/ 192506 h 1084424"/>
              <a:gd name="connsiteX0" fmla="*/ 22426 w 2188110"/>
              <a:gd name="connsiteY0" fmla="*/ 0 h 1096417"/>
              <a:gd name="connsiteX1" fmla="*/ 82584 w 2188110"/>
              <a:gd name="connsiteY1" fmla="*/ 1094873 h 1096417"/>
              <a:gd name="connsiteX2" fmla="*/ 2188110 w 2188110"/>
              <a:gd name="connsiteY2" fmla="*/ 192506 h 1096417"/>
              <a:gd name="connsiteX0" fmla="*/ 0 w 1371600"/>
              <a:gd name="connsiteY0" fmla="*/ 0 h 1618731"/>
              <a:gd name="connsiteX1" fmla="*/ 60158 w 1371600"/>
              <a:gd name="connsiteY1" fmla="*/ 1094873 h 1618731"/>
              <a:gd name="connsiteX2" fmla="*/ 1371600 w 1371600"/>
              <a:gd name="connsiteY2" fmla="*/ 1443790 h 1618731"/>
              <a:gd name="connsiteX0" fmla="*/ 0 w 1491916"/>
              <a:gd name="connsiteY0" fmla="*/ 0 h 1310091"/>
              <a:gd name="connsiteX1" fmla="*/ 180474 w 1491916"/>
              <a:gd name="connsiteY1" fmla="*/ 794084 h 1310091"/>
              <a:gd name="connsiteX2" fmla="*/ 1491916 w 1491916"/>
              <a:gd name="connsiteY2" fmla="*/ 1143001 h 1310091"/>
              <a:gd name="connsiteX0" fmla="*/ 0 w 1491916"/>
              <a:gd name="connsiteY0" fmla="*/ 0 h 1310091"/>
              <a:gd name="connsiteX1" fmla="*/ 180474 w 1491916"/>
              <a:gd name="connsiteY1" fmla="*/ 794084 h 1310091"/>
              <a:gd name="connsiteX2" fmla="*/ 1491916 w 1491916"/>
              <a:gd name="connsiteY2" fmla="*/ 1143001 h 1310091"/>
              <a:gd name="connsiteX0" fmla="*/ 0 w 1491916"/>
              <a:gd name="connsiteY0" fmla="*/ 0 h 1266195"/>
              <a:gd name="connsiteX1" fmla="*/ 842211 w 1491916"/>
              <a:gd name="connsiteY1" fmla="*/ 445168 h 1266195"/>
              <a:gd name="connsiteX2" fmla="*/ 1491916 w 1491916"/>
              <a:gd name="connsiteY2" fmla="*/ 1143001 h 1266195"/>
              <a:gd name="connsiteX0" fmla="*/ 0 w 1491916"/>
              <a:gd name="connsiteY0" fmla="*/ 0 h 1269399"/>
              <a:gd name="connsiteX1" fmla="*/ 842211 w 1491916"/>
              <a:gd name="connsiteY1" fmla="*/ 445168 h 1269399"/>
              <a:gd name="connsiteX2" fmla="*/ 1491916 w 1491916"/>
              <a:gd name="connsiteY2" fmla="*/ 1143001 h 1269399"/>
              <a:gd name="connsiteX0" fmla="*/ 0 w 1491916"/>
              <a:gd name="connsiteY0" fmla="*/ 0 h 1285125"/>
              <a:gd name="connsiteX1" fmla="*/ 842211 w 1491916"/>
              <a:gd name="connsiteY1" fmla="*/ 445168 h 1285125"/>
              <a:gd name="connsiteX2" fmla="*/ 1491916 w 1491916"/>
              <a:gd name="connsiteY2" fmla="*/ 1143001 h 1285125"/>
              <a:gd name="connsiteX0" fmla="*/ 0 w 1491916"/>
              <a:gd name="connsiteY0" fmla="*/ 0 h 1285125"/>
              <a:gd name="connsiteX1" fmla="*/ 842211 w 1491916"/>
              <a:gd name="connsiteY1" fmla="*/ 445168 h 1285125"/>
              <a:gd name="connsiteX2" fmla="*/ 1491916 w 1491916"/>
              <a:gd name="connsiteY2" fmla="*/ 1143001 h 1285125"/>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067311"/>
              <a:gd name="connsiteY0" fmla="*/ 0 h 2007034"/>
              <a:gd name="connsiteX1" fmla="*/ 1067311 w 1067311"/>
              <a:gd name="connsiteY1" fmla="*/ 2007034 h 2007034"/>
              <a:gd name="connsiteX0" fmla="*/ 0 w 1067311"/>
              <a:gd name="connsiteY0" fmla="*/ 0 h 2007034"/>
              <a:gd name="connsiteX1" fmla="*/ 1067311 w 1067311"/>
              <a:gd name="connsiteY1" fmla="*/ 2007034 h 2007034"/>
              <a:gd name="connsiteX0" fmla="*/ 0 w 998826"/>
              <a:gd name="connsiteY0" fmla="*/ 0 h 3447089"/>
              <a:gd name="connsiteX1" fmla="*/ 998826 w 998826"/>
              <a:gd name="connsiteY1" fmla="*/ 3447089 h 3447089"/>
              <a:gd name="connsiteX0" fmla="*/ 0 w 998826"/>
              <a:gd name="connsiteY0" fmla="*/ 0 h 3447089"/>
              <a:gd name="connsiteX1" fmla="*/ 998826 w 998826"/>
              <a:gd name="connsiteY1" fmla="*/ 3447089 h 3447089"/>
              <a:gd name="connsiteX0" fmla="*/ 0 w 1300159"/>
              <a:gd name="connsiteY0" fmla="*/ 103492 h 1003900"/>
              <a:gd name="connsiteX1" fmla="*/ 1300159 w 1300159"/>
              <a:gd name="connsiteY1" fmla="*/ 152051 h 1003900"/>
              <a:gd name="connsiteX0" fmla="*/ 0 w 944038"/>
              <a:gd name="connsiteY0" fmla="*/ 2972984 h 3526151"/>
              <a:gd name="connsiteX1" fmla="*/ 944038 w 944038"/>
              <a:gd name="connsiteY1" fmla="*/ 83830 h 3526151"/>
              <a:gd name="connsiteX0" fmla="*/ 0 w 2245248"/>
              <a:gd name="connsiteY0" fmla="*/ 0 h 1144498"/>
              <a:gd name="connsiteX1" fmla="*/ 2245248 w 2245248"/>
              <a:gd name="connsiteY1" fmla="*/ 1027798 h 1144498"/>
              <a:gd name="connsiteX0" fmla="*/ 0 w 2245248"/>
              <a:gd name="connsiteY0" fmla="*/ 1202922 h 2230719"/>
              <a:gd name="connsiteX1" fmla="*/ 2245248 w 2245248"/>
              <a:gd name="connsiteY1" fmla="*/ 2230720 h 2230719"/>
              <a:gd name="connsiteX0" fmla="*/ 0 w 2245248"/>
              <a:gd name="connsiteY0" fmla="*/ 1587179 h 2614976"/>
              <a:gd name="connsiteX1" fmla="*/ 2245248 w 2245248"/>
              <a:gd name="connsiteY1" fmla="*/ 2614977 h 2614976"/>
            </a:gdLst>
            <a:ahLst/>
            <a:cxnLst>
              <a:cxn ang="0">
                <a:pos x="connsiteX0" y="connsiteY0"/>
              </a:cxn>
              <a:cxn ang="0">
                <a:pos x="connsiteX1" y="connsiteY1"/>
              </a:cxn>
            </a:cxnLst>
            <a:rect l="l" t="t" r="r" b="b"/>
            <a:pathLst>
              <a:path w="2245248" h="2614976">
                <a:moveTo>
                  <a:pt x="0" y="1587179"/>
                </a:moveTo>
                <a:cubicBezTo>
                  <a:pt x="759043" y="-1272878"/>
                  <a:pt x="1786620" y="139538"/>
                  <a:pt x="2245248" y="2614977"/>
                </a:cubicBezTo>
              </a:path>
            </a:pathLst>
          </a:custGeom>
          <a:noFill/>
          <a:ln w="38100">
            <a:solidFill>
              <a:schemeClr val="bg1">
                <a:lumMod val="65000"/>
              </a:schemeClr>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29"/>
          <p:cNvSpPr/>
          <p:nvPr/>
        </p:nvSpPr>
        <p:spPr>
          <a:xfrm rot="8139127">
            <a:off x="9062720" y="3198813"/>
            <a:ext cx="911085" cy="264058"/>
          </a:xfrm>
          <a:custGeom>
            <a:avLst/>
            <a:gdLst>
              <a:gd name="connsiteX0" fmla="*/ 0 w 2165684"/>
              <a:gd name="connsiteY0" fmla="*/ 0 h 1084424"/>
              <a:gd name="connsiteX1" fmla="*/ 1720516 w 2165684"/>
              <a:gd name="connsiteY1" fmla="*/ 1082842 h 1084424"/>
              <a:gd name="connsiteX2" fmla="*/ 2165684 w 2165684"/>
              <a:gd name="connsiteY2" fmla="*/ 192506 h 1084424"/>
              <a:gd name="connsiteX0" fmla="*/ 22426 w 2188110"/>
              <a:gd name="connsiteY0" fmla="*/ 0 h 1096417"/>
              <a:gd name="connsiteX1" fmla="*/ 82584 w 2188110"/>
              <a:gd name="connsiteY1" fmla="*/ 1094873 h 1096417"/>
              <a:gd name="connsiteX2" fmla="*/ 2188110 w 2188110"/>
              <a:gd name="connsiteY2" fmla="*/ 192506 h 1096417"/>
              <a:gd name="connsiteX0" fmla="*/ 0 w 1371600"/>
              <a:gd name="connsiteY0" fmla="*/ 0 h 1618731"/>
              <a:gd name="connsiteX1" fmla="*/ 60158 w 1371600"/>
              <a:gd name="connsiteY1" fmla="*/ 1094873 h 1618731"/>
              <a:gd name="connsiteX2" fmla="*/ 1371600 w 1371600"/>
              <a:gd name="connsiteY2" fmla="*/ 1443790 h 1618731"/>
              <a:gd name="connsiteX0" fmla="*/ 0 w 1491916"/>
              <a:gd name="connsiteY0" fmla="*/ 0 h 1310091"/>
              <a:gd name="connsiteX1" fmla="*/ 180474 w 1491916"/>
              <a:gd name="connsiteY1" fmla="*/ 794084 h 1310091"/>
              <a:gd name="connsiteX2" fmla="*/ 1491916 w 1491916"/>
              <a:gd name="connsiteY2" fmla="*/ 1143001 h 1310091"/>
              <a:gd name="connsiteX0" fmla="*/ 0 w 1491916"/>
              <a:gd name="connsiteY0" fmla="*/ 0 h 1310091"/>
              <a:gd name="connsiteX1" fmla="*/ 180474 w 1491916"/>
              <a:gd name="connsiteY1" fmla="*/ 794084 h 1310091"/>
              <a:gd name="connsiteX2" fmla="*/ 1491916 w 1491916"/>
              <a:gd name="connsiteY2" fmla="*/ 1143001 h 1310091"/>
              <a:gd name="connsiteX0" fmla="*/ 0 w 1491916"/>
              <a:gd name="connsiteY0" fmla="*/ 0 h 1266195"/>
              <a:gd name="connsiteX1" fmla="*/ 842211 w 1491916"/>
              <a:gd name="connsiteY1" fmla="*/ 445168 h 1266195"/>
              <a:gd name="connsiteX2" fmla="*/ 1491916 w 1491916"/>
              <a:gd name="connsiteY2" fmla="*/ 1143001 h 1266195"/>
              <a:gd name="connsiteX0" fmla="*/ 0 w 1491916"/>
              <a:gd name="connsiteY0" fmla="*/ 0 h 1269399"/>
              <a:gd name="connsiteX1" fmla="*/ 842211 w 1491916"/>
              <a:gd name="connsiteY1" fmla="*/ 445168 h 1269399"/>
              <a:gd name="connsiteX2" fmla="*/ 1491916 w 1491916"/>
              <a:gd name="connsiteY2" fmla="*/ 1143001 h 1269399"/>
              <a:gd name="connsiteX0" fmla="*/ 0 w 1491916"/>
              <a:gd name="connsiteY0" fmla="*/ 0 h 1285125"/>
              <a:gd name="connsiteX1" fmla="*/ 842211 w 1491916"/>
              <a:gd name="connsiteY1" fmla="*/ 445168 h 1285125"/>
              <a:gd name="connsiteX2" fmla="*/ 1491916 w 1491916"/>
              <a:gd name="connsiteY2" fmla="*/ 1143001 h 1285125"/>
              <a:gd name="connsiteX0" fmla="*/ 0 w 1491916"/>
              <a:gd name="connsiteY0" fmla="*/ 0 h 1285125"/>
              <a:gd name="connsiteX1" fmla="*/ 842211 w 1491916"/>
              <a:gd name="connsiteY1" fmla="*/ 445168 h 1285125"/>
              <a:gd name="connsiteX2" fmla="*/ 1491916 w 1491916"/>
              <a:gd name="connsiteY2" fmla="*/ 1143001 h 1285125"/>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491916"/>
              <a:gd name="connsiteY0" fmla="*/ 0 h 1143001"/>
              <a:gd name="connsiteX1" fmla="*/ 1491916 w 1491916"/>
              <a:gd name="connsiteY1" fmla="*/ 1143001 h 1143001"/>
              <a:gd name="connsiteX0" fmla="*/ 0 w 1067311"/>
              <a:gd name="connsiteY0" fmla="*/ 0 h 2007034"/>
              <a:gd name="connsiteX1" fmla="*/ 1067311 w 1067311"/>
              <a:gd name="connsiteY1" fmla="*/ 2007034 h 2007034"/>
              <a:gd name="connsiteX0" fmla="*/ 0 w 1067311"/>
              <a:gd name="connsiteY0" fmla="*/ 0 h 2007034"/>
              <a:gd name="connsiteX1" fmla="*/ 1067311 w 1067311"/>
              <a:gd name="connsiteY1" fmla="*/ 2007034 h 2007034"/>
              <a:gd name="connsiteX0" fmla="*/ 0 w 998826"/>
              <a:gd name="connsiteY0" fmla="*/ 0 h 3447089"/>
              <a:gd name="connsiteX1" fmla="*/ 998826 w 998826"/>
              <a:gd name="connsiteY1" fmla="*/ 3447089 h 3447089"/>
              <a:gd name="connsiteX0" fmla="*/ 0 w 998826"/>
              <a:gd name="connsiteY0" fmla="*/ 0 h 3447089"/>
              <a:gd name="connsiteX1" fmla="*/ 998826 w 998826"/>
              <a:gd name="connsiteY1" fmla="*/ 3447089 h 3447089"/>
              <a:gd name="connsiteX0" fmla="*/ 0 w 1300159"/>
              <a:gd name="connsiteY0" fmla="*/ 103492 h 1003900"/>
              <a:gd name="connsiteX1" fmla="*/ 1300159 w 1300159"/>
              <a:gd name="connsiteY1" fmla="*/ 152051 h 1003900"/>
              <a:gd name="connsiteX0" fmla="*/ 0 w 944038"/>
              <a:gd name="connsiteY0" fmla="*/ 2972984 h 3526151"/>
              <a:gd name="connsiteX1" fmla="*/ 944038 w 944038"/>
              <a:gd name="connsiteY1" fmla="*/ 83830 h 3526151"/>
              <a:gd name="connsiteX0" fmla="*/ 0 w 2245248"/>
              <a:gd name="connsiteY0" fmla="*/ 0 h 1144498"/>
              <a:gd name="connsiteX1" fmla="*/ 2245248 w 2245248"/>
              <a:gd name="connsiteY1" fmla="*/ 1027798 h 1144498"/>
              <a:gd name="connsiteX0" fmla="*/ 0 w 2245248"/>
              <a:gd name="connsiteY0" fmla="*/ 1202922 h 2230719"/>
              <a:gd name="connsiteX1" fmla="*/ 2245248 w 2245248"/>
              <a:gd name="connsiteY1" fmla="*/ 2230720 h 2230719"/>
              <a:gd name="connsiteX0" fmla="*/ 0 w 2245248"/>
              <a:gd name="connsiteY0" fmla="*/ 1587179 h 2614976"/>
              <a:gd name="connsiteX1" fmla="*/ 2245248 w 2245248"/>
              <a:gd name="connsiteY1" fmla="*/ 2614977 h 2614976"/>
              <a:gd name="connsiteX0" fmla="*/ 0 w 2245248"/>
              <a:gd name="connsiteY0" fmla="*/ 1739417 h 2767214"/>
              <a:gd name="connsiteX1" fmla="*/ 2245248 w 2245248"/>
              <a:gd name="connsiteY1" fmla="*/ 2767215 h 2767214"/>
              <a:gd name="connsiteX0" fmla="*/ 0 w 1715351"/>
              <a:gd name="connsiteY0" fmla="*/ 1400522 h 3472025"/>
              <a:gd name="connsiteX1" fmla="*/ 1715351 w 1715351"/>
              <a:gd name="connsiteY1" fmla="*/ 3472026 h 3472025"/>
              <a:gd name="connsiteX0" fmla="*/ 0 w 1715351"/>
              <a:gd name="connsiteY0" fmla="*/ 477225 h 2548728"/>
              <a:gd name="connsiteX1" fmla="*/ 1715351 w 1715351"/>
              <a:gd name="connsiteY1" fmla="*/ 2548729 h 2548728"/>
              <a:gd name="connsiteX0" fmla="*/ 0 w 1228256"/>
              <a:gd name="connsiteY0" fmla="*/ 897150 h 1932900"/>
              <a:gd name="connsiteX1" fmla="*/ 1228256 w 1228256"/>
              <a:gd name="connsiteY1" fmla="*/ 1932901 h 1932900"/>
              <a:gd name="connsiteX0" fmla="*/ 0 w 1228256"/>
              <a:gd name="connsiteY0" fmla="*/ 452184 h 1487934"/>
              <a:gd name="connsiteX1" fmla="*/ 1228256 w 1228256"/>
              <a:gd name="connsiteY1" fmla="*/ 1487935 h 1487934"/>
              <a:gd name="connsiteX0" fmla="*/ 0 w 1228256"/>
              <a:gd name="connsiteY0" fmla="*/ 461329 h 1497079"/>
              <a:gd name="connsiteX1" fmla="*/ 1228256 w 1228256"/>
              <a:gd name="connsiteY1" fmla="*/ 1497080 h 1497079"/>
            </a:gdLst>
            <a:ahLst/>
            <a:cxnLst>
              <a:cxn ang="0">
                <a:pos x="connsiteX0" y="connsiteY0"/>
              </a:cxn>
              <a:cxn ang="0">
                <a:pos x="connsiteX1" y="connsiteY1"/>
              </a:cxn>
            </a:cxnLst>
            <a:rect l="l" t="t" r="r" b="b"/>
            <a:pathLst>
              <a:path w="1228256" h="1497079">
                <a:moveTo>
                  <a:pt x="0" y="461329"/>
                </a:moveTo>
                <a:cubicBezTo>
                  <a:pt x="260956" y="-338208"/>
                  <a:pt x="752463" y="-162862"/>
                  <a:pt x="1228256" y="1497080"/>
                </a:cubicBezTo>
              </a:path>
            </a:pathLst>
          </a:custGeom>
          <a:noFill/>
          <a:ln w="38100">
            <a:solidFill>
              <a:schemeClr val="bg1">
                <a:lumMod val="65000"/>
              </a:schemeClr>
            </a:solidFill>
            <a:prstDash val="solid"/>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6791570" y="2570465"/>
            <a:ext cx="1997242" cy="619125"/>
          </a:xfrm>
          <a:prstGeom prst="rect">
            <a:avLst/>
          </a:prstGeom>
          <a:solidFill>
            <a:schemeClr val="bg1">
              <a:lumMod val="75000"/>
            </a:schemeClr>
          </a:solidFill>
          <a:ln w="38100">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smtClean="0">
                <a:solidFill>
                  <a:schemeClr val="bg1"/>
                </a:solidFill>
                <a:latin typeface="+mj-lt"/>
                <a:ea typeface="Josefin Sans" pitchFamily="2" charset="0"/>
                <a:cs typeface="Arial" panose="020B0604020202020204" pitchFamily="34" charset="0"/>
              </a:rPr>
              <a:t>Timeline</a:t>
            </a:r>
          </a:p>
          <a:p>
            <a:pPr algn="ctr"/>
            <a:r>
              <a:rPr lang="en-US" sz="2000" b="1" dirty="0" smtClean="0">
                <a:solidFill>
                  <a:schemeClr val="bg1"/>
                </a:solidFill>
                <a:latin typeface="+mj-lt"/>
                <a:ea typeface="Josefin Sans" pitchFamily="2" charset="0"/>
                <a:cs typeface="Arial" panose="020B0604020202020204" pitchFamily="34" charset="0"/>
              </a:rPr>
              <a:t>Visualization</a:t>
            </a:r>
            <a:endParaRPr lang="en-US" sz="2000" b="1" dirty="0">
              <a:solidFill>
                <a:schemeClr val="bg1"/>
              </a:solidFill>
              <a:latin typeface="+mj-lt"/>
              <a:ea typeface="Josefin Sans" pitchFamily="2" charset="0"/>
              <a:cs typeface="Arial" panose="020B0604020202020204" pitchFamily="34" charset="0"/>
            </a:endParaRPr>
          </a:p>
        </p:txBody>
      </p:sp>
      <p:sp>
        <p:nvSpPr>
          <p:cNvPr id="25" name="Rectangle 24"/>
          <p:cNvSpPr/>
          <p:nvPr/>
        </p:nvSpPr>
        <p:spPr>
          <a:xfrm>
            <a:off x="7948261" y="3385001"/>
            <a:ext cx="2193266" cy="447726"/>
          </a:xfrm>
          <a:prstGeom prst="rect">
            <a:avLst/>
          </a:prstGeom>
          <a:solidFill>
            <a:schemeClr val="bg1">
              <a:lumMod val="75000"/>
            </a:schemeClr>
          </a:solidFill>
          <a:ln w="38100">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smtClean="0">
                <a:solidFill>
                  <a:schemeClr val="bg1"/>
                </a:solidFill>
                <a:latin typeface="+mj-lt"/>
                <a:ea typeface="Josefin Sans" pitchFamily="2" charset="0"/>
                <a:cs typeface="Arial" panose="020B0604020202020204" pitchFamily="34" charset="0"/>
              </a:rPr>
              <a:t>Raw Tweets List</a:t>
            </a:r>
            <a:endParaRPr lang="en-US" sz="2000" b="1" dirty="0">
              <a:solidFill>
                <a:schemeClr val="bg1"/>
              </a:solidFill>
              <a:latin typeface="+mj-lt"/>
              <a:ea typeface="Josefin Sans" pitchFamily="2" charset="0"/>
              <a:cs typeface="Arial" panose="020B0604020202020204" pitchFamily="34" charset="0"/>
            </a:endParaRPr>
          </a:p>
        </p:txBody>
      </p:sp>
      <p:sp>
        <p:nvSpPr>
          <p:cNvPr id="26" name="Rectangle 25"/>
          <p:cNvSpPr/>
          <p:nvPr/>
        </p:nvSpPr>
        <p:spPr>
          <a:xfrm>
            <a:off x="9073307" y="2672720"/>
            <a:ext cx="1997242" cy="410724"/>
          </a:xfrm>
          <a:prstGeom prst="rect">
            <a:avLst/>
          </a:prstGeom>
          <a:solidFill>
            <a:schemeClr val="bg1">
              <a:lumMod val="75000"/>
            </a:schemeClr>
          </a:solidFill>
          <a:ln w="38100">
            <a:solidFill>
              <a:schemeClr val="bg1">
                <a:lumMod val="7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000" b="1" dirty="0" smtClean="0">
                <a:solidFill>
                  <a:schemeClr val="bg1"/>
                </a:solidFill>
                <a:latin typeface="+mj-lt"/>
                <a:ea typeface="Josefin Sans" pitchFamily="2" charset="0"/>
                <a:cs typeface="Arial" panose="020B0604020202020204" pitchFamily="34" charset="0"/>
              </a:rPr>
              <a:t>Word Cloud</a:t>
            </a:r>
            <a:endParaRPr lang="en-US" sz="2000" b="1" dirty="0">
              <a:solidFill>
                <a:schemeClr val="bg1"/>
              </a:solidFill>
              <a:latin typeface="+mj-lt"/>
              <a:ea typeface="Josefin Sans" pitchFamily="2" charset="0"/>
              <a:cs typeface="Arial" panose="020B0604020202020204" pitchFamily="34" charset="0"/>
            </a:endParaRPr>
          </a:p>
        </p:txBody>
      </p:sp>
      <p:pic>
        <p:nvPicPr>
          <p:cNvPr id="2" name="Picture 1"/>
          <p:cNvPicPr>
            <a:picLocks noChangeAspect="1"/>
          </p:cNvPicPr>
          <p:nvPr/>
        </p:nvPicPr>
        <p:blipFill rotWithShape="1">
          <a:blip r:embed="rId3"/>
          <a:srcRect r="18404" b="32580"/>
          <a:stretch/>
        </p:blipFill>
        <p:spPr>
          <a:xfrm>
            <a:off x="5951335" y="4028139"/>
            <a:ext cx="2754254" cy="1570996"/>
          </a:xfrm>
          <a:prstGeom prst="rect">
            <a:avLst/>
          </a:prstGeom>
        </p:spPr>
      </p:pic>
      <p:sp>
        <p:nvSpPr>
          <p:cNvPr id="3" name="Slide Number Placeholder 2"/>
          <p:cNvSpPr>
            <a:spLocks noGrp="1"/>
          </p:cNvSpPr>
          <p:nvPr>
            <p:ph type="sldNum" sz="quarter" idx="12"/>
          </p:nvPr>
        </p:nvSpPr>
        <p:spPr/>
        <p:txBody>
          <a:bodyPr/>
          <a:lstStyle/>
          <a:p>
            <a:fld id="{CBD5DA4C-FF6E-4E05-9BF1-76A164890C4E}" type="slidenum">
              <a:rPr lang="en-US" smtClean="0"/>
              <a:t>9</a:t>
            </a:fld>
            <a:endParaRPr lang="en-US" dirty="0"/>
          </a:p>
        </p:txBody>
      </p:sp>
    </p:spTree>
    <p:extLst>
      <p:ext uri="{BB962C8B-B14F-4D97-AF65-F5344CB8AC3E}">
        <p14:creationId xmlns:p14="http://schemas.microsoft.com/office/powerpoint/2010/main" val="898125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3214</TotalTime>
  <Words>2895</Words>
  <Application>Microsoft Office PowerPoint</Application>
  <PresentationFormat>Widescreen</PresentationFormat>
  <Paragraphs>473</Paragraphs>
  <Slides>29</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Calibri</vt:lpstr>
      <vt:lpstr>Cambria Math</vt:lpstr>
      <vt:lpstr>Calibri Light</vt:lpstr>
      <vt:lpstr>Arial</vt:lpstr>
      <vt:lpstr>宋体</vt:lpstr>
      <vt:lpstr>Josefin Sans</vt:lpstr>
      <vt:lpstr>Office Theme</vt:lpstr>
      <vt:lpstr>Visual Analysis of Topic Competition</vt:lpstr>
      <vt:lpstr>PowerPoint Presentation</vt:lpstr>
      <vt:lpstr>PowerPoint Presentation</vt:lpstr>
      <vt:lpstr>Agenda-setting</vt:lpstr>
      <vt:lpstr>Agenda-setting</vt:lpstr>
      <vt:lpstr>Agenda-setting</vt:lpstr>
      <vt:lpstr>Combine quantitative modeling and interactive visualization</vt:lpstr>
      <vt:lpstr> Combine quantitative modeling and interactive visualization</vt:lpstr>
      <vt:lpstr> Combine quantitative modeling and interactive visualization</vt:lpstr>
      <vt:lpstr>  Combine quantitative modeling and interactive visualization</vt:lpstr>
      <vt:lpstr> Combine quantitative modeling and interactive visualization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Visual Analysis of Topic Competition on Social Media</dc:title>
  <dc:creator>panpan xu</dc:creator>
  <cp:lastModifiedBy>Yingcai Wu</cp:lastModifiedBy>
  <cp:revision>1019</cp:revision>
  <dcterms:created xsi:type="dcterms:W3CDTF">2013-09-30T04:35:11Z</dcterms:created>
  <dcterms:modified xsi:type="dcterms:W3CDTF">2013-10-28T03:19:15Z</dcterms:modified>
</cp:coreProperties>
</file>